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339" r:id="rId6"/>
    <p:sldId id="264" r:id="rId7"/>
    <p:sldId id="267" r:id="rId8"/>
    <p:sldId id="265" r:id="rId9"/>
    <p:sldId id="266" r:id="rId10"/>
    <p:sldId id="332" r:id="rId11"/>
    <p:sldId id="268" r:id="rId12"/>
    <p:sldId id="269" r:id="rId13"/>
    <p:sldId id="271" r:id="rId14"/>
    <p:sldId id="275" r:id="rId15"/>
    <p:sldId id="293" r:id="rId16"/>
    <p:sldId id="328" r:id="rId17"/>
    <p:sldId id="329" r:id="rId18"/>
    <p:sldId id="330" r:id="rId19"/>
    <p:sldId id="320" r:id="rId20"/>
    <p:sldId id="284" r:id="rId21"/>
    <p:sldId id="285" r:id="rId22"/>
    <p:sldId id="277" r:id="rId23"/>
    <p:sldId id="331" r:id="rId24"/>
    <p:sldId id="259" r:id="rId25"/>
    <p:sldId id="334" r:id="rId26"/>
    <p:sldId id="336" r:id="rId27"/>
    <p:sldId id="337" r:id="rId28"/>
    <p:sldId id="333" r:id="rId29"/>
    <p:sldId id="26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rie Budd" initials="CB" lastIdx="1" clrIdx="0">
    <p:extLst>
      <p:ext uri="{19B8F6BF-5375-455C-9EA6-DF929625EA0E}">
        <p15:presenceInfo xmlns:p15="http://schemas.microsoft.com/office/powerpoint/2012/main" userId="S::cbudd@brcliving.org::eaeea29a-e8f5-43a1-8135-e25209881e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672FCA-DF94-4720-8A13-A050BF6D2EB9}" v="32" dt="2021-04-13T12:58:21.185"/>
    <p1510:client id="{C37B1316-9305-41B2-BF2C-1F6371B1569F}" v="4" dt="2021-04-13T16:10:54.2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D24730-15B2-4DDE-9DF3-68376748DF1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2D80CF-D1BB-4D27-B6B0-A28DE5E3D7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Westminster Canterbury of Richmond – study in 2016</a:t>
          </a:r>
        </a:p>
      </dgm:t>
    </dgm:pt>
    <dgm:pt modelId="{8750095B-12FB-4829-B0E4-67AB33ED7DBC}" type="parTrans" cxnId="{FA6FE8DE-1DA8-47F1-89E2-D0BCD0A7FCAF}">
      <dgm:prSet/>
      <dgm:spPr/>
      <dgm:t>
        <a:bodyPr/>
        <a:lstStyle/>
        <a:p>
          <a:endParaRPr lang="en-US"/>
        </a:p>
      </dgm:t>
    </dgm:pt>
    <dgm:pt modelId="{254716AE-F627-4A25-AE70-FE640199E358}" type="sibTrans" cxnId="{FA6FE8DE-1DA8-47F1-89E2-D0BCD0A7FCAF}">
      <dgm:prSet/>
      <dgm:spPr/>
      <dgm:t>
        <a:bodyPr/>
        <a:lstStyle/>
        <a:p>
          <a:endParaRPr lang="en-US"/>
        </a:p>
      </dgm:t>
    </dgm:pt>
    <dgm:pt modelId="{BAE2BDB5-259E-41DE-9DFC-B9711FA8B2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Bridgewater Retirement Community Strategic Plan Initiative</a:t>
          </a:r>
        </a:p>
      </dgm:t>
    </dgm:pt>
    <dgm:pt modelId="{F69E8CB4-4006-40EB-8BB8-C88760C80437}" type="parTrans" cxnId="{C41FECB5-2BE7-4F99-83A5-A6380220AEFE}">
      <dgm:prSet/>
      <dgm:spPr/>
      <dgm:t>
        <a:bodyPr/>
        <a:lstStyle/>
        <a:p>
          <a:endParaRPr lang="en-US"/>
        </a:p>
      </dgm:t>
    </dgm:pt>
    <dgm:pt modelId="{8443D221-47BD-427C-A0E5-EBE072161116}" type="sibTrans" cxnId="{C41FECB5-2BE7-4F99-83A5-A6380220AEFE}">
      <dgm:prSet/>
      <dgm:spPr/>
      <dgm:t>
        <a:bodyPr/>
        <a:lstStyle/>
        <a:p>
          <a:endParaRPr lang="en-US"/>
        </a:p>
      </dgm:t>
    </dgm:pt>
    <dgm:pt modelId="{614BE928-322D-4CD1-BF71-D02F21778B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Partnered with VPAS and Holleran </a:t>
          </a:r>
        </a:p>
      </dgm:t>
    </dgm:pt>
    <dgm:pt modelId="{20E8F17A-A6A7-457C-972E-9D09A6AF7E02}" type="parTrans" cxnId="{EF0F58A1-CD5E-4F16-B434-A4350A87B5C9}">
      <dgm:prSet/>
      <dgm:spPr/>
      <dgm:t>
        <a:bodyPr/>
        <a:lstStyle/>
        <a:p>
          <a:endParaRPr lang="en-US"/>
        </a:p>
      </dgm:t>
    </dgm:pt>
    <dgm:pt modelId="{248D6C81-ACF9-42F4-92BD-9EE296D2BA1F}" type="sibTrans" cxnId="{EF0F58A1-CD5E-4F16-B434-A4350A87B5C9}">
      <dgm:prSet/>
      <dgm:spPr/>
      <dgm:t>
        <a:bodyPr/>
        <a:lstStyle/>
        <a:p>
          <a:endParaRPr lang="en-US"/>
        </a:p>
      </dgm:t>
    </dgm:pt>
    <dgm:pt modelId="{C04D6161-27BB-4FED-B9AE-93696594BB8C}" type="pres">
      <dgm:prSet presAssocID="{85D24730-15B2-4DDE-9DF3-68376748DF1E}" presName="root" presStyleCnt="0">
        <dgm:presLayoutVars>
          <dgm:dir/>
          <dgm:resizeHandles val="exact"/>
        </dgm:presLayoutVars>
      </dgm:prSet>
      <dgm:spPr/>
    </dgm:pt>
    <dgm:pt modelId="{1B110F94-1009-4E9B-BA74-A2A9010BAF27}" type="pres">
      <dgm:prSet presAssocID="{932D80CF-D1BB-4D27-B6B0-A28DE5E3D79B}" presName="compNode" presStyleCnt="0"/>
      <dgm:spPr/>
    </dgm:pt>
    <dgm:pt modelId="{F09CB1F7-0E2F-49FC-8ECB-556EBA57B3C8}" type="pres">
      <dgm:prSet presAssocID="{932D80CF-D1BB-4D27-B6B0-A28DE5E3D79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E60D3704-BB69-44B5-A0F8-733AB22609CB}" type="pres">
      <dgm:prSet presAssocID="{932D80CF-D1BB-4D27-B6B0-A28DE5E3D79B}" presName="spaceRect" presStyleCnt="0"/>
      <dgm:spPr/>
    </dgm:pt>
    <dgm:pt modelId="{0DED7624-D059-4621-8A9D-8E692B41B88A}" type="pres">
      <dgm:prSet presAssocID="{932D80CF-D1BB-4D27-B6B0-A28DE5E3D79B}" presName="textRect" presStyleLbl="revTx" presStyleIdx="0" presStyleCnt="3">
        <dgm:presLayoutVars>
          <dgm:chMax val="1"/>
          <dgm:chPref val="1"/>
        </dgm:presLayoutVars>
      </dgm:prSet>
      <dgm:spPr/>
    </dgm:pt>
    <dgm:pt modelId="{1DD62D3A-253E-430A-9BEB-D868B2F8B2A9}" type="pres">
      <dgm:prSet presAssocID="{254716AE-F627-4A25-AE70-FE640199E358}" presName="sibTrans" presStyleCnt="0"/>
      <dgm:spPr/>
    </dgm:pt>
    <dgm:pt modelId="{3297DDD5-7866-47CA-8DC7-630F3D00123F}" type="pres">
      <dgm:prSet presAssocID="{BAE2BDB5-259E-41DE-9DFC-B9711FA8B212}" presName="compNode" presStyleCnt="0"/>
      <dgm:spPr/>
    </dgm:pt>
    <dgm:pt modelId="{95514184-A872-41D4-A843-8E88F094E412}" type="pres">
      <dgm:prSet presAssocID="{BAE2BDB5-259E-41DE-9DFC-B9711FA8B21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CA7C459-D993-4861-9615-52589D64A9FF}" type="pres">
      <dgm:prSet presAssocID="{BAE2BDB5-259E-41DE-9DFC-B9711FA8B212}" presName="spaceRect" presStyleCnt="0"/>
      <dgm:spPr/>
    </dgm:pt>
    <dgm:pt modelId="{0D9784D5-6A8A-4BF0-A5A5-920790568743}" type="pres">
      <dgm:prSet presAssocID="{BAE2BDB5-259E-41DE-9DFC-B9711FA8B212}" presName="textRect" presStyleLbl="revTx" presStyleIdx="1" presStyleCnt="3">
        <dgm:presLayoutVars>
          <dgm:chMax val="1"/>
          <dgm:chPref val="1"/>
        </dgm:presLayoutVars>
      </dgm:prSet>
      <dgm:spPr/>
    </dgm:pt>
    <dgm:pt modelId="{EB49364F-6304-4B52-8E6E-4C386A581419}" type="pres">
      <dgm:prSet presAssocID="{8443D221-47BD-427C-A0E5-EBE072161116}" presName="sibTrans" presStyleCnt="0"/>
      <dgm:spPr/>
    </dgm:pt>
    <dgm:pt modelId="{31CCD71D-1C3E-4D96-BCAC-0B40F4610FB3}" type="pres">
      <dgm:prSet presAssocID="{614BE928-322D-4CD1-BF71-D02F21778BC5}" presName="compNode" presStyleCnt="0"/>
      <dgm:spPr/>
    </dgm:pt>
    <dgm:pt modelId="{C1E29A0A-F145-428A-9CDA-06C4DBBE8BB9}" type="pres">
      <dgm:prSet presAssocID="{614BE928-322D-4CD1-BF71-D02F21778BC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52C7D4D-496D-46EF-BDFB-2E392691E809}" type="pres">
      <dgm:prSet presAssocID="{614BE928-322D-4CD1-BF71-D02F21778BC5}" presName="spaceRect" presStyleCnt="0"/>
      <dgm:spPr/>
    </dgm:pt>
    <dgm:pt modelId="{BACC821F-284B-483E-88DB-D2B71A21AA8F}" type="pres">
      <dgm:prSet presAssocID="{614BE928-322D-4CD1-BF71-D02F21778BC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D5A3721-C47F-4859-85F3-87B06EF8CACB}" type="presOf" srcId="{932D80CF-D1BB-4D27-B6B0-A28DE5E3D79B}" destId="{0DED7624-D059-4621-8A9D-8E692B41B88A}" srcOrd="0" destOrd="0" presId="urn:microsoft.com/office/officeart/2018/2/layout/IconLabelList"/>
    <dgm:cxn modelId="{1CB4236B-A792-4AC5-B420-EECFF5B73851}" type="presOf" srcId="{85D24730-15B2-4DDE-9DF3-68376748DF1E}" destId="{C04D6161-27BB-4FED-B9AE-93696594BB8C}" srcOrd="0" destOrd="0" presId="urn:microsoft.com/office/officeart/2018/2/layout/IconLabelList"/>
    <dgm:cxn modelId="{F1F7B599-5BAD-4FD6-8CAE-F4016C9611A0}" type="presOf" srcId="{614BE928-322D-4CD1-BF71-D02F21778BC5}" destId="{BACC821F-284B-483E-88DB-D2B71A21AA8F}" srcOrd="0" destOrd="0" presId="urn:microsoft.com/office/officeart/2018/2/layout/IconLabelList"/>
    <dgm:cxn modelId="{EF0F58A1-CD5E-4F16-B434-A4350A87B5C9}" srcId="{85D24730-15B2-4DDE-9DF3-68376748DF1E}" destId="{614BE928-322D-4CD1-BF71-D02F21778BC5}" srcOrd="2" destOrd="0" parTransId="{20E8F17A-A6A7-457C-972E-9D09A6AF7E02}" sibTransId="{248D6C81-ACF9-42F4-92BD-9EE296D2BA1F}"/>
    <dgm:cxn modelId="{C41FECB5-2BE7-4F99-83A5-A6380220AEFE}" srcId="{85D24730-15B2-4DDE-9DF3-68376748DF1E}" destId="{BAE2BDB5-259E-41DE-9DFC-B9711FA8B212}" srcOrd="1" destOrd="0" parTransId="{F69E8CB4-4006-40EB-8BB8-C88760C80437}" sibTransId="{8443D221-47BD-427C-A0E5-EBE072161116}"/>
    <dgm:cxn modelId="{FA6FE8DE-1DA8-47F1-89E2-D0BCD0A7FCAF}" srcId="{85D24730-15B2-4DDE-9DF3-68376748DF1E}" destId="{932D80CF-D1BB-4D27-B6B0-A28DE5E3D79B}" srcOrd="0" destOrd="0" parTransId="{8750095B-12FB-4829-B0E4-67AB33ED7DBC}" sibTransId="{254716AE-F627-4A25-AE70-FE640199E358}"/>
    <dgm:cxn modelId="{400135FB-9C7C-4436-9A2E-776776683033}" type="presOf" srcId="{BAE2BDB5-259E-41DE-9DFC-B9711FA8B212}" destId="{0D9784D5-6A8A-4BF0-A5A5-920790568743}" srcOrd="0" destOrd="0" presId="urn:microsoft.com/office/officeart/2018/2/layout/IconLabelList"/>
    <dgm:cxn modelId="{A2E941BC-2130-4C3B-BF24-0AADA38A29CA}" type="presParOf" srcId="{C04D6161-27BB-4FED-B9AE-93696594BB8C}" destId="{1B110F94-1009-4E9B-BA74-A2A9010BAF27}" srcOrd="0" destOrd="0" presId="urn:microsoft.com/office/officeart/2018/2/layout/IconLabelList"/>
    <dgm:cxn modelId="{75907598-F412-4475-8A50-C88419743659}" type="presParOf" srcId="{1B110F94-1009-4E9B-BA74-A2A9010BAF27}" destId="{F09CB1F7-0E2F-49FC-8ECB-556EBA57B3C8}" srcOrd="0" destOrd="0" presId="urn:microsoft.com/office/officeart/2018/2/layout/IconLabelList"/>
    <dgm:cxn modelId="{550D0059-146F-47C0-8B5A-4F0AAD03315D}" type="presParOf" srcId="{1B110F94-1009-4E9B-BA74-A2A9010BAF27}" destId="{E60D3704-BB69-44B5-A0F8-733AB22609CB}" srcOrd="1" destOrd="0" presId="urn:microsoft.com/office/officeart/2018/2/layout/IconLabelList"/>
    <dgm:cxn modelId="{0828D50D-FCD1-425A-9759-75D84FD6E8F6}" type="presParOf" srcId="{1B110F94-1009-4E9B-BA74-A2A9010BAF27}" destId="{0DED7624-D059-4621-8A9D-8E692B41B88A}" srcOrd="2" destOrd="0" presId="urn:microsoft.com/office/officeart/2018/2/layout/IconLabelList"/>
    <dgm:cxn modelId="{84542FA0-9485-4666-862B-05BA6526473D}" type="presParOf" srcId="{C04D6161-27BB-4FED-B9AE-93696594BB8C}" destId="{1DD62D3A-253E-430A-9BEB-D868B2F8B2A9}" srcOrd="1" destOrd="0" presId="urn:microsoft.com/office/officeart/2018/2/layout/IconLabelList"/>
    <dgm:cxn modelId="{03B8782B-E34C-4B42-A096-95E6B0FD327F}" type="presParOf" srcId="{C04D6161-27BB-4FED-B9AE-93696594BB8C}" destId="{3297DDD5-7866-47CA-8DC7-630F3D00123F}" srcOrd="2" destOrd="0" presId="urn:microsoft.com/office/officeart/2018/2/layout/IconLabelList"/>
    <dgm:cxn modelId="{013A039E-8F52-49F0-ABF8-E4B0A9A5D7CB}" type="presParOf" srcId="{3297DDD5-7866-47CA-8DC7-630F3D00123F}" destId="{95514184-A872-41D4-A843-8E88F094E412}" srcOrd="0" destOrd="0" presId="urn:microsoft.com/office/officeart/2018/2/layout/IconLabelList"/>
    <dgm:cxn modelId="{A275EED1-D4AA-4B4C-8F39-B8E17822B125}" type="presParOf" srcId="{3297DDD5-7866-47CA-8DC7-630F3D00123F}" destId="{ECA7C459-D993-4861-9615-52589D64A9FF}" srcOrd="1" destOrd="0" presId="urn:microsoft.com/office/officeart/2018/2/layout/IconLabelList"/>
    <dgm:cxn modelId="{14C0BF1F-7021-46CE-B096-EEF4190EF09E}" type="presParOf" srcId="{3297DDD5-7866-47CA-8DC7-630F3D00123F}" destId="{0D9784D5-6A8A-4BF0-A5A5-920790568743}" srcOrd="2" destOrd="0" presId="urn:microsoft.com/office/officeart/2018/2/layout/IconLabelList"/>
    <dgm:cxn modelId="{79DC9798-1FC5-4580-83D9-7332A192C669}" type="presParOf" srcId="{C04D6161-27BB-4FED-B9AE-93696594BB8C}" destId="{EB49364F-6304-4B52-8E6E-4C386A581419}" srcOrd="3" destOrd="0" presId="urn:microsoft.com/office/officeart/2018/2/layout/IconLabelList"/>
    <dgm:cxn modelId="{0135C2B1-3B69-47A0-AD81-CEABB4BB567B}" type="presParOf" srcId="{C04D6161-27BB-4FED-B9AE-93696594BB8C}" destId="{31CCD71D-1C3E-4D96-BCAC-0B40F4610FB3}" srcOrd="4" destOrd="0" presId="urn:microsoft.com/office/officeart/2018/2/layout/IconLabelList"/>
    <dgm:cxn modelId="{59439ADC-E0C9-470A-95B7-8ECBE69508BE}" type="presParOf" srcId="{31CCD71D-1C3E-4D96-BCAC-0B40F4610FB3}" destId="{C1E29A0A-F145-428A-9CDA-06C4DBBE8BB9}" srcOrd="0" destOrd="0" presId="urn:microsoft.com/office/officeart/2018/2/layout/IconLabelList"/>
    <dgm:cxn modelId="{3CCAC5EC-8FC6-4E62-AB44-0D93D17E778F}" type="presParOf" srcId="{31CCD71D-1C3E-4D96-BCAC-0B40F4610FB3}" destId="{352C7D4D-496D-46EF-BDFB-2E392691E809}" srcOrd="1" destOrd="0" presId="urn:microsoft.com/office/officeart/2018/2/layout/IconLabelList"/>
    <dgm:cxn modelId="{DD8D0C3C-FB8B-44E2-A139-BED8CD891D26}" type="presParOf" srcId="{31CCD71D-1C3E-4D96-BCAC-0B40F4610FB3}" destId="{BACC821F-284B-483E-88DB-D2B71A21AA8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47E898-A727-4B1D-B4A4-BDB324B383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21DAEEC-88EE-4806-BA25-4E6C088803A4}">
      <dgm:prSet/>
      <dgm:spPr/>
      <dgm:t>
        <a:bodyPr/>
        <a:lstStyle/>
        <a:p>
          <a:r>
            <a:rPr lang="en-US"/>
            <a:t>54% of Seniors in Rockingham County pay more than 30% of their income on housing</a:t>
          </a:r>
        </a:p>
      </dgm:t>
    </dgm:pt>
    <dgm:pt modelId="{5BAB2415-F4E3-4860-97EC-3FA52AC18AB6}" type="parTrans" cxnId="{C52ED057-84E8-4A29-B78A-255E0497745C}">
      <dgm:prSet/>
      <dgm:spPr/>
      <dgm:t>
        <a:bodyPr/>
        <a:lstStyle/>
        <a:p>
          <a:endParaRPr lang="en-US"/>
        </a:p>
      </dgm:t>
    </dgm:pt>
    <dgm:pt modelId="{5861F3EB-D37F-44FD-98A9-0FA7D0CF0EFE}" type="sibTrans" cxnId="{C52ED057-84E8-4A29-B78A-255E0497745C}">
      <dgm:prSet/>
      <dgm:spPr/>
      <dgm:t>
        <a:bodyPr/>
        <a:lstStyle/>
        <a:p>
          <a:endParaRPr lang="en-US"/>
        </a:p>
      </dgm:t>
    </dgm:pt>
    <dgm:pt modelId="{69C20656-703F-4626-9584-6DCA9869B5AA}">
      <dgm:prSet/>
      <dgm:spPr/>
      <dgm:t>
        <a:bodyPr/>
        <a:lstStyle/>
        <a:p>
          <a:r>
            <a:rPr lang="en-US"/>
            <a:t>Significant shortage of healthcare providers (Medical, Mental and Dental)</a:t>
          </a:r>
        </a:p>
      </dgm:t>
    </dgm:pt>
    <dgm:pt modelId="{14B5F1E6-0F50-440B-85E1-AAD56C13544D}" type="parTrans" cxnId="{C4B70C17-371C-4D86-B357-B20B6AE41F3E}">
      <dgm:prSet/>
      <dgm:spPr/>
      <dgm:t>
        <a:bodyPr/>
        <a:lstStyle/>
        <a:p>
          <a:endParaRPr lang="en-US"/>
        </a:p>
      </dgm:t>
    </dgm:pt>
    <dgm:pt modelId="{A37AEF43-11C7-4AE1-92C3-6C5B3FF27335}" type="sibTrans" cxnId="{C4B70C17-371C-4D86-B357-B20B6AE41F3E}">
      <dgm:prSet/>
      <dgm:spPr/>
      <dgm:t>
        <a:bodyPr/>
        <a:lstStyle/>
        <a:p>
          <a:endParaRPr lang="en-US"/>
        </a:p>
      </dgm:t>
    </dgm:pt>
    <dgm:pt modelId="{1E38FD8F-DDE8-4EA7-A2D8-37F46031E859}">
      <dgm:prSet/>
      <dgm:spPr/>
      <dgm:t>
        <a:bodyPr/>
        <a:lstStyle/>
        <a:p>
          <a:r>
            <a:rPr lang="en-US"/>
            <a:t>17% have been told they have a major depressive disorder</a:t>
          </a:r>
        </a:p>
      </dgm:t>
    </dgm:pt>
    <dgm:pt modelId="{320A8EE8-B92E-41BB-B272-BC54D66F5260}" type="parTrans" cxnId="{94967B58-2D73-49F6-BA2D-19F045678E81}">
      <dgm:prSet/>
      <dgm:spPr/>
      <dgm:t>
        <a:bodyPr/>
        <a:lstStyle/>
        <a:p>
          <a:endParaRPr lang="en-US"/>
        </a:p>
      </dgm:t>
    </dgm:pt>
    <dgm:pt modelId="{174A3E0A-BBDB-495D-8EF2-01BB9D70945D}" type="sibTrans" cxnId="{94967B58-2D73-49F6-BA2D-19F045678E81}">
      <dgm:prSet/>
      <dgm:spPr/>
      <dgm:t>
        <a:bodyPr/>
        <a:lstStyle/>
        <a:p>
          <a:endParaRPr lang="en-US"/>
        </a:p>
      </dgm:t>
    </dgm:pt>
    <dgm:pt modelId="{376A0E06-C2D1-4B8E-A204-1419DB8D6C3D}" type="pres">
      <dgm:prSet presAssocID="{0447E898-A727-4B1D-B4A4-BDB324B3833C}" presName="linear" presStyleCnt="0">
        <dgm:presLayoutVars>
          <dgm:animLvl val="lvl"/>
          <dgm:resizeHandles val="exact"/>
        </dgm:presLayoutVars>
      </dgm:prSet>
      <dgm:spPr/>
    </dgm:pt>
    <dgm:pt modelId="{624D0949-1744-48C5-A65F-D279B29358BD}" type="pres">
      <dgm:prSet presAssocID="{821DAEEC-88EE-4806-BA25-4E6C088803A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FBFC577-C649-4983-96A0-022051A20144}" type="pres">
      <dgm:prSet presAssocID="{5861F3EB-D37F-44FD-98A9-0FA7D0CF0EFE}" presName="spacer" presStyleCnt="0"/>
      <dgm:spPr/>
    </dgm:pt>
    <dgm:pt modelId="{5084D726-5077-4F87-B10D-3358F91AAC4D}" type="pres">
      <dgm:prSet presAssocID="{69C20656-703F-4626-9584-6DCA9869B5A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0EC06E7-B336-48F7-909E-EFE17E1C61BC}" type="pres">
      <dgm:prSet presAssocID="{A37AEF43-11C7-4AE1-92C3-6C5B3FF27335}" presName="spacer" presStyleCnt="0"/>
      <dgm:spPr/>
    </dgm:pt>
    <dgm:pt modelId="{56537899-35F7-4BE3-8858-EE3AF5EEC8F4}" type="pres">
      <dgm:prSet presAssocID="{1E38FD8F-DDE8-4EA7-A2D8-37F46031E85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4B70C17-371C-4D86-B357-B20B6AE41F3E}" srcId="{0447E898-A727-4B1D-B4A4-BDB324B3833C}" destId="{69C20656-703F-4626-9584-6DCA9869B5AA}" srcOrd="1" destOrd="0" parTransId="{14B5F1E6-0F50-440B-85E1-AAD56C13544D}" sibTransId="{A37AEF43-11C7-4AE1-92C3-6C5B3FF27335}"/>
    <dgm:cxn modelId="{ABC59B63-27A6-4E31-8043-A3AF4BF7C551}" type="presOf" srcId="{0447E898-A727-4B1D-B4A4-BDB324B3833C}" destId="{376A0E06-C2D1-4B8E-A204-1419DB8D6C3D}" srcOrd="0" destOrd="0" presId="urn:microsoft.com/office/officeart/2005/8/layout/vList2"/>
    <dgm:cxn modelId="{C52ED057-84E8-4A29-B78A-255E0497745C}" srcId="{0447E898-A727-4B1D-B4A4-BDB324B3833C}" destId="{821DAEEC-88EE-4806-BA25-4E6C088803A4}" srcOrd="0" destOrd="0" parTransId="{5BAB2415-F4E3-4860-97EC-3FA52AC18AB6}" sibTransId="{5861F3EB-D37F-44FD-98A9-0FA7D0CF0EFE}"/>
    <dgm:cxn modelId="{94967B58-2D73-49F6-BA2D-19F045678E81}" srcId="{0447E898-A727-4B1D-B4A4-BDB324B3833C}" destId="{1E38FD8F-DDE8-4EA7-A2D8-37F46031E859}" srcOrd="2" destOrd="0" parTransId="{320A8EE8-B92E-41BB-B272-BC54D66F5260}" sibTransId="{174A3E0A-BBDB-495D-8EF2-01BB9D70945D}"/>
    <dgm:cxn modelId="{498CA07C-28AB-4BBA-AD38-120C10780AC6}" type="presOf" srcId="{69C20656-703F-4626-9584-6DCA9869B5AA}" destId="{5084D726-5077-4F87-B10D-3358F91AAC4D}" srcOrd="0" destOrd="0" presId="urn:microsoft.com/office/officeart/2005/8/layout/vList2"/>
    <dgm:cxn modelId="{E240CF87-7821-402F-97B2-2278F3ACEE53}" type="presOf" srcId="{821DAEEC-88EE-4806-BA25-4E6C088803A4}" destId="{624D0949-1744-48C5-A65F-D279B29358BD}" srcOrd="0" destOrd="0" presId="urn:microsoft.com/office/officeart/2005/8/layout/vList2"/>
    <dgm:cxn modelId="{14E2B8E7-9453-4084-B677-02299798E6D4}" type="presOf" srcId="{1E38FD8F-DDE8-4EA7-A2D8-37F46031E859}" destId="{56537899-35F7-4BE3-8858-EE3AF5EEC8F4}" srcOrd="0" destOrd="0" presId="urn:microsoft.com/office/officeart/2005/8/layout/vList2"/>
    <dgm:cxn modelId="{B126A520-1A57-4E66-86DF-3CF2633E0DE5}" type="presParOf" srcId="{376A0E06-C2D1-4B8E-A204-1419DB8D6C3D}" destId="{624D0949-1744-48C5-A65F-D279B29358BD}" srcOrd="0" destOrd="0" presId="urn:microsoft.com/office/officeart/2005/8/layout/vList2"/>
    <dgm:cxn modelId="{88056B1B-A8B0-4199-9B54-FEB80A75FED3}" type="presParOf" srcId="{376A0E06-C2D1-4B8E-A204-1419DB8D6C3D}" destId="{8FBFC577-C649-4983-96A0-022051A20144}" srcOrd="1" destOrd="0" presId="urn:microsoft.com/office/officeart/2005/8/layout/vList2"/>
    <dgm:cxn modelId="{08263BC1-0CFF-4A31-8E79-EC69BC78763A}" type="presParOf" srcId="{376A0E06-C2D1-4B8E-A204-1419DB8D6C3D}" destId="{5084D726-5077-4F87-B10D-3358F91AAC4D}" srcOrd="2" destOrd="0" presId="urn:microsoft.com/office/officeart/2005/8/layout/vList2"/>
    <dgm:cxn modelId="{1D1CE1AF-B736-4BDE-8E09-34D52341BAA7}" type="presParOf" srcId="{376A0E06-C2D1-4B8E-A204-1419DB8D6C3D}" destId="{C0EC06E7-B336-48F7-909E-EFE17E1C61BC}" srcOrd="3" destOrd="0" presId="urn:microsoft.com/office/officeart/2005/8/layout/vList2"/>
    <dgm:cxn modelId="{CAB36B55-1A4C-4C77-8136-666EB3791990}" type="presParOf" srcId="{376A0E06-C2D1-4B8E-A204-1419DB8D6C3D}" destId="{56537899-35F7-4BE3-8858-EE3AF5EEC8F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94C635-586B-4824-8010-A2F3D2C972A9}" type="doc">
      <dgm:prSet loTypeId="urn:microsoft.com/office/officeart/2009/layout/CircleArrowProcess" loCatId="cycle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0113B181-7E4F-494D-B9E9-B09509C45F68}">
      <dgm:prSet phldrT="[Text]" custT="1"/>
      <dgm:spPr/>
      <dgm:t>
        <a:bodyPr/>
        <a:lstStyle/>
        <a:p>
          <a:r>
            <a:rPr lang="en-US" sz="2400" b="1">
              <a:latin typeface="+mj-lt"/>
              <a:ea typeface="+mj-ea"/>
              <a:cs typeface="+mj-cs"/>
            </a:rPr>
            <a:t>Lack of Transportation</a:t>
          </a:r>
          <a:endParaRPr lang="en-US" sz="2400" b="1"/>
        </a:p>
      </dgm:t>
    </dgm:pt>
    <dgm:pt modelId="{93160BCC-9673-4E52-9794-9622470502C1}" type="parTrans" cxnId="{4356C39E-318C-4D4D-AA8E-49865F763C8F}">
      <dgm:prSet/>
      <dgm:spPr/>
      <dgm:t>
        <a:bodyPr/>
        <a:lstStyle/>
        <a:p>
          <a:endParaRPr lang="en-US"/>
        </a:p>
      </dgm:t>
    </dgm:pt>
    <dgm:pt modelId="{43F7830C-7C8D-459A-B0D9-F1E008321F56}" type="sibTrans" cxnId="{4356C39E-318C-4D4D-AA8E-49865F763C8F}">
      <dgm:prSet/>
      <dgm:spPr/>
      <dgm:t>
        <a:bodyPr/>
        <a:lstStyle/>
        <a:p>
          <a:endParaRPr lang="en-US"/>
        </a:p>
      </dgm:t>
    </dgm:pt>
    <dgm:pt modelId="{BADD9756-E1FF-4E11-874C-DAE73678163E}">
      <dgm:prSet phldrT="[Text]" custT="1"/>
      <dgm:spPr/>
      <dgm:t>
        <a:bodyPr/>
        <a:lstStyle/>
        <a:p>
          <a:r>
            <a:rPr lang="en-US" sz="2000" b="1">
              <a:latin typeface="+mj-lt"/>
              <a:ea typeface="+mj-ea"/>
              <a:cs typeface="+mj-cs"/>
            </a:rPr>
            <a:t>Inability to pay out of pocket expenses</a:t>
          </a:r>
          <a:endParaRPr lang="en-US" sz="2000" b="1"/>
        </a:p>
      </dgm:t>
    </dgm:pt>
    <dgm:pt modelId="{C7EEC124-7999-4866-8967-5AC07FFA25D6}" type="parTrans" cxnId="{3486C18E-9C6A-48C4-8AD7-B5913C4072D7}">
      <dgm:prSet/>
      <dgm:spPr/>
      <dgm:t>
        <a:bodyPr/>
        <a:lstStyle/>
        <a:p>
          <a:endParaRPr lang="en-US"/>
        </a:p>
      </dgm:t>
    </dgm:pt>
    <dgm:pt modelId="{68F4C8A1-CC32-4B10-8A96-42D570B54E9E}" type="sibTrans" cxnId="{3486C18E-9C6A-48C4-8AD7-B5913C4072D7}">
      <dgm:prSet/>
      <dgm:spPr/>
      <dgm:t>
        <a:bodyPr/>
        <a:lstStyle/>
        <a:p>
          <a:endParaRPr lang="en-US"/>
        </a:p>
      </dgm:t>
    </dgm:pt>
    <dgm:pt modelId="{BC448905-0261-4C6C-AFB8-7FB7E6E5EDE6}">
      <dgm:prSet phldrT="[Text]" custT="1"/>
      <dgm:spPr/>
      <dgm:t>
        <a:bodyPr/>
        <a:lstStyle/>
        <a:p>
          <a:r>
            <a:rPr lang="en-US" sz="2000" b="1">
              <a:latin typeface="+mj-lt"/>
              <a:ea typeface="+mj-ea"/>
              <a:cs typeface="+mj-cs"/>
            </a:rPr>
            <a:t>Inability to navigate the healthcare system</a:t>
          </a:r>
        </a:p>
      </dgm:t>
    </dgm:pt>
    <dgm:pt modelId="{0FE34C4B-003D-4F43-9916-68069B59DE4F}" type="parTrans" cxnId="{58BB23FF-7998-4D41-B70C-7F7B9445C41F}">
      <dgm:prSet/>
      <dgm:spPr/>
      <dgm:t>
        <a:bodyPr/>
        <a:lstStyle/>
        <a:p>
          <a:endParaRPr lang="en-US"/>
        </a:p>
      </dgm:t>
    </dgm:pt>
    <dgm:pt modelId="{2707D55F-D516-4AFC-9EDC-23385EB0BE2D}" type="sibTrans" cxnId="{58BB23FF-7998-4D41-B70C-7F7B9445C41F}">
      <dgm:prSet/>
      <dgm:spPr/>
      <dgm:t>
        <a:bodyPr/>
        <a:lstStyle/>
        <a:p>
          <a:endParaRPr lang="en-US"/>
        </a:p>
      </dgm:t>
    </dgm:pt>
    <dgm:pt modelId="{BA5C5138-C9C7-47D2-8C94-5EC25E5D2E7B}" type="pres">
      <dgm:prSet presAssocID="{6894C635-586B-4824-8010-A2F3D2C972A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67AC85F-61C4-4A9E-9782-69E6603C9013}" type="pres">
      <dgm:prSet presAssocID="{0113B181-7E4F-494D-B9E9-B09509C45F68}" presName="Accent1" presStyleCnt="0"/>
      <dgm:spPr/>
    </dgm:pt>
    <dgm:pt modelId="{B0AB6575-9547-490C-9C3B-5793E53F8960}" type="pres">
      <dgm:prSet presAssocID="{0113B181-7E4F-494D-B9E9-B09509C45F68}" presName="Accent" presStyleLbl="node1" presStyleIdx="0" presStyleCnt="3" custScaleX="126379" custScaleY="116024"/>
      <dgm:spPr/>
    </dgm:pt>
    <dgm:pt modelId="{EF46A248-3B7B-4BE2-B031-9D4ABDA59C70}" type="pres">
      <dgm:prSet presAssocID="{0113B181-7E4F-494D-B9E9-B09509C45F68}" presName="Parent1" presStyleLbl="revTx" presStyleIdx="0" presStyleCnt="3" custScaleX="141041" custLinFactNeighborX="1512" custLinFactNeighborY="-37804">
        <dgm:presLayoutVars>
          <dgm:chMax val="1"/>
          <dgm:chPref val="1"/>
          <dgm:bulletEnabled val="1"/>
        </dgm:presLayoutVars>
      </dgm:prSet>
      <dgm:spPr/>
    </dgm:pt>
    <dgm:pt modelId="{6BA05AF6-55D1-413F-A066-C9ABBEDD2E8F}" type="pres">
      <dgm:prSet presAssocID="{BADD9756-E1FF-4E11-874C-DAE73678163E}" presName="Accent2" presStyleCnt="0"/>
      <dgm:spPr/>
    </dgm:pt>
    <dgm:pt modelId="{4940BCF5-DE17-434B-A6C0-658C773096D4}" type="pres">
      <dgm:prSet presAssocID="{BADD9756-E1FF-4E11-874C-DAE73678163E}" presName="Accent" presStyleLbl="node1" presStyleIdx="1" presStyleCnt="3" custScaleX="126379" custScaleY="116024"/>
      <dgm:spPr/>
    </dgm:pt>
    <dgm:pt modelId="{2176352E-E17A-4ACB-BC76-C8A6391E4D09}" type="pres">
      <dgm:prSet presAssocID="{BADD9756-E1FF-4E11-874C-DAE73678163E}" presName="Parent2" presStyleLbl="revTx" presStyleIdx="1" presStyleCnt="3" custLinFactNeighborX="-15118" custLinFactNeighborY="-21170">
        <dgm:presLayoutVars>
          <dgm:chMax val="1"/>
          <dgm:chPref val="1"/>
          <dgm:bulletEnabled val="1"/>
        </dgm:presLayoutVars>
      </dgm:prSet>
      <dgm:spPr/>
    </dgm:pt>
    <dgm:pt modelId="{ACF02127-1B9F-420D-B628-CEF5F2A298C5}" type="pres">
      <dgm:prSet presAssocID="{BC448905-0261-4C6C-AFB8-7FB7E6E5EDE6}" presName="Accent3" presStyleCnt="0"/>
      <dgm:spPr/>
    </dgm:pt>
    <dgm:pt modelId="{B37425AC-7D4D-470A-B151-1A2694669B01}" type="pres">
      <dgm:prSet presAssocID="{BC448905-0261-4C6C-AFB8-7FB7E6E5EDE6}" presName="Accent" presStyleLbl="node1" presStyleIdx="2" presStyleCnt="3" custScaleX="126379" custScaleY="116024"/>
      <dgm:spPr/>
    </dgm:pt>
    <dgm:pt modelId="{49FBA530-28BE-44F5-B493-A8B33BAABAB3}" type="pres">
      <dgm:prSet presAssocID="{BC448905-0261-4C6C-AFB8-7FB7E6E5EDE6}" presName="Parent3" presStyleLbl="revTx" presStyleIdx="2" presStyleCnt="3" custLinFactNeighborX="3024" custLinFactNeighborY="10585">
        <dgm:presLayoutVars>
          <dgm:chMax val="1"/>
          <dgm:chPref val="1"/>
          <dgm:bulletEnabled val="1"/>
        </dgm:presLayoutVars>
      </dgm:prSet>
      <dgm:spPr/>
    </dgm:pt>
  </dgm:ptLst>
  <dgm:cxnLst>
    <dgm:cxn modelId="{AEAD423B-8BE6-4FA4-BFAA-47DBABB66AFC}" type="presOf" srcId="{BC448905-0261-4C6C-AFB8-7FB7E6E5EDE6}" destId="{49FBA530-28BE-44F5-B493-A8B33BAABAB3}" srcOrd="0" destOrd="0" presId="urn:microsoft.com/office/officeart/2009/layout/CircleArrowProcess"/>
    <dgm:cxn modelId="{E937D550-DEE8-4383-8783-8846007F7033}" type="presOf" srcId="{0113B181-7E4F-494D-B9E9-B09509C45F68}" destId="{EF46A248-3B7B-4BE2-B031-9D4ABDA59C70}" srcOrd="0" destOrd="0" presId="urn:microsoft.com/office/officeart/2009/layout/CircleArrowProcess"/>
    <dgm:cxn modelId="{3486C18E-9C6A-48C4-8AD7-B5913C4072D7}" srcId="{6894C635-586B-4824-8010-A2F3D2C972A9}" destId="{BADD9756-E1FF-4E11-874C-DAE73678163E}" srcOrd="1" destOrd="0" parTransId="{C7EEC124-7999-4866-8967-5AC07FFA25D6}" sibTransId="{68F4C8A1-CC32-4B10-8A96-42D570B54E9E}"/>
    <dgm:cxn modelId="{4356C39E-318C-4D4D-AA8E-49865F763C8F}" srcId="{6894C635-586B-4824-8010-A2F3D2C972A9}" destId="{0113B181-7E4F-494D-B9E9-B09509C45F68}" srcOrd="0" destOrd="0" parTransId="{93160BCC-9673-4E52-9794-9622470502C1}" sibTransId="{43F7830C-7C8D-459A-B0D9-F1E008321F56}"/>
    <dgm:cxn modelId="{FC7089AE-9C7A-4E99-A858-63974707FF2C}" type="presOf" srcId="{BADD9756-E1FF-4E11-874C-DAE73678163E}" destId="{2176352E-E17A-4ACB-BC76-C8A6391E4D09}" srcOrd="0" destOrd="0" presId="urn:microsoft.com/office/officeart/2009/layout/CircleArrowProcess"/>
    <dgm:cxn modelId="{F78BF4C2-D378-4B96-8BC2-870C22141A97}" type="presOf" srcId="{6894C635-586B-4824-8010-A2F3D2C972A9}" destId="{BA5C5138-C9C7-47D2-8C94-5EC25E5D2E7B}" srcOrd="0" destOrd="0" presId="urn:microsoft.com/office/officeart/2009/layout/CircleArrowProcess"/>
    <dgm:cxn modelId="{58BB23FF-7998-4D41-B70C-7F7B9445C41F}" srcId="{6894C635-586B-4824-8010-A2F3D2C972A9}" destId="{BC448905-0261-4C6C-AFB8-7FB7E6E5EDE6}" srcOrd="2" destOrd="0" parTransId="{0FE34C4B-003D-4F43-9916-68069B59DE4F}" sibTransId="{2707D55F-D516-4AFC-9EDC-23385EB0BE2D}"/>
    <dgm:cxn modelId="{D94E98B4-79EE-4C72-958A-F22FD9FECD1F}" type="presParOf" srcId="{BA5C5138-C9C7-47D2-8C94-5EC25E5D2E7B}" destId="{067AC85F-61C4-4A9E-9782-69E6603C9013}" srcOrd="0" destOrd="0" presId="urn:microsoft.com/office/officeart/2009/layout/CircleArrowProcess"/>
    <dgm:cxn modelId="{F9E2AF58-F88B-4521-9EB5-E68FB532389F}" type="presParOf" srcId="{067AC85F-61C4-4A9E-9782-69E6603C9013}" destId="{B0AB6575-9547-490C-9C3B-5793E53F8960}" srcOrd="0" destOrd="0" presId="urn:microsoft.com/office/officeart/2009/layout/CircleArrowProcess"/>
    <dgm:cxn modelId="{50D761B4-4C8B-4F9A-8D0A-27172C552F9A}" type="presParOf" srcId="{BA5C5138-C9C7-47D2-8C94-5EC25E5D2E7B}" destId="{EF46A248-3B7B-4BE2-B031-9D4ABDA59C70}" srcOrd="1" destOrd="0" presId="urn:microsoft.com/office/officeart/2009/layout/CircleArrowProcess"/>
    <dgm:cxn modelId="{99C02899-CB98-48B4-936A-C1F0A327271C}" type="presParOf" srcId="{BA5C5138-C9C7-47D2-8C94-5EC25E5D2E7B}" destId="{6BA05AF6-55D1-413F-A066-C9ABBEDD2E8F}" srcOrd="2" destOrd="0" presId="urn:microsoft.com/office/officeart/2009/layout/CircleArrowProcess"/>
    <dgm:cxn modelId="{7D8BB121-6544-4C19-AFD0-B54E21519B41}" type="presParOf" srcId="{6BA05AF6-55D1-413F-A066-C9ABBEDD2E8F}" destId="{4940BCF5-DE17-434B-A6C0-658C773096D4}" srcOrd="0" destOrd="0" presId="urn:microsoft.com/office/officeart/2009/layout/CircleArrowProcess"/>
    <dgm:cxn modelId="{76262F68-D43A-4CAF-A825-86F05EB5930B}" type="presParOf" srcId="{BA5C5138-C9C7-47D2-8C94-5EC25E5D2E7B}" destId="{2176352E-E17A-4ACB-BC76-C8A6391E4D09}" srcOrd="3" destOrd="0" presId="urn:microsoft.com/office/officeart/2009/layout/CircleArrowProcess"/>
    <dgm:cxn modelId="{427B5CD3-CE75-4198-928F-C8333BD8251C}" type="presParOf" srcId="{BA5C5138-C9C7-47D2-8C94-5EC25E5D2E7B}" destId="{ACF02127-1B9F-420D-B628-CEF5F2A298C5}" srcOrd="4" destOrd="0" presId="urn:microsoft.com/office/officeart/2009/layout/CircleArrowProcess"/>
    <dgm:cxn modelId="{D04B9134-2F81-4810-B95B-EA0F3B9AF1CA}" type="presParOf" srcId="{ACF02127-1B9F-420D-B628-CEF5F2A298C5}" destId="{B37425AC-7D4D-470A-B151-1A2694669B01}" srcOrd="0" destOrd="0" presId="urn:microsoft.com/office/officeart/2009/layout/CircleArrowProcess"/>
    <dgm:cxn modelId="{46563F9E-7188-47DA-B705-8FFB49CCAD9A}" type="presParOf" srcId="{BA5C5138-C9C7-47D2-8C94-5EC25E5D2E7B}" destId="{49FBA530-28BE-44F5-B493-A8B33BAABAB3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6DB985-59ED-4070-9010-7059D5DFDEE8}" type="doc">
      <dgm:prSet loTypeId="urn:microsoft.com/office/officeart/2008/layout/VerticalCurvedList" loCatId="list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EA301B2-A931-43B4-B29C-6E7FC606B445}">
      <dgm:prSet phldrT="[Text]" custT="1"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3262A734-4E7C-424B-8324-E2737F509C20}" type="parTrans" cxnId="{763540C5-E431-4E45-898E-EAD1846138D9}">
      <dgm:prSet/>
      <dgm:spPr/>
      <dgm:t>
        <a:bodyPr/>
        <a:lstStyle/>
        <a:p>
          <a:endParaRPr lang="en-US"/>
        </a:p>
      </dgm:t>
    </dgm:pt>
    <dgm:pt modelId="{8B587404-CE3B-4464-903B-F2C9760620B8}" type="sibTrans" cxnId="{763540C5-E431-4E45-898E-EAD1846138D9}">
      <dgm:prSet/>
      <dgm:spPr/>
      <dgm:t>
        <a:bodyPr/>
        <a:lstStyle/>
        <a:p>
          <a:endParaRPr lang="en-US"/>
        </a:p>
      </dgm:t>
    </dgm:pt>
    <dgm:pt modelId="{6D6887C5-A6D7-46A7-96E0-DF437F45FA7C}">
      <dgm:prSet phldrT="[Text]" custT="1"/>
      <dgm:spPr/>
      <dgm:t>
        <a:bodyPr/>
        <a:lstStyle/>
        <a:p>
          <a:r>
            <a:rPr lang="en-US" sz="1800">
              <a:solidFill>
                <a:schemeClr val="bg1"/>
              </a:solidFill>
              <a:effectLst/>
              <a:latin typeface="Segoe UI"/>
              <a:ea typeface="Times New Roman"/>
              <a:cs typeface="Times New Roman"/>
            </a:rPr>
            <a:t>Navigating/accessing health care and social services</a:t>
          </a:r>
          <a:endParaRPr lang="en-US" sz="1800">
            <a:solidFill>
              <a:schemeClr val="bg1"/>
            </a:solidFill>
          </a:endParaRPr>
        </a:p>
      </dgm:t>
    </dgm:pt>
    <dgm:pt modelId="{6679B299-8D0B-4107-BECF-E23219450892}" type="parTrans" cxnId="{F7271A44-2A4B-4ADC-9825-AE378C38E638}">
      <dgm:prSet/>
      <dgm:spPr/>
      <dgm:t>
        <a:bodyPr/>
        <a:lstStyle/>
        <a:p>
          <a:endParaRPr lang="en-US"/>
        </a:p>
      </dgm:t>
    </dgm:pt>
    <dgm:pt modelId="{DD9647A3-9D05-4CEB-A431-858494FBA3AF}" type="sibTrans" cxnId="{F7271A44-2A4B-4ADC-9825-AE378C38E638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CE6D5B99-0A54-4500-8FAD-098D3EE73E7B}">
      <dgm:prSet phldrT="[Text]" custT="1"/>
      <dgm:spPr/>
      <dgm:t>
        <a:bodyPr/>
        <a:lstStyle/>
        <a:p>
          <a:r>
            <a:rPr lang="en-US" sz="1800">
              <a:solidFill>
                <a:schemeClr val="bg1"/>
              </a:solidFill>
              <a:effectLst/>
              <a:latin typeface="Segoe UI"/>
              <a:ea typeface="Times New Roman"/>
              <a:cs typeface="Times New Roman"/>
            </a:rPr>
            <a:t>Chronic disease management</a:t>
          </a:r>
          <a:endParaRPr lang="en-US" sz="1800">
            <a:solidFill>
              <a:schemeClr val="bg1"/>
            </a:solidFill>
          </a:endParaRPr>
        </a:p>
      </dgm:t>
    </dgm:pt>
    <dgm:pt modelId="{719AF308-D553-4D38-862D-DE6F05CD875D}" type="parTrans" cxnId="{76B6DB9B-EF89-45AC-B8E0-CBF42C41AEB4}">
      <dgm:prSet/>
      <dgm:spPr/>
      <dgm:t>
        <a:bodyPr/>
        <a:lstStyle/>
        <a:p>
          <a:endParaRPr lang="en-US"/>
        </a:p>
      </dgm:t>
    </dgm:pt>
    <dgm:pt modelId="{9331C376-6B38-4EB7-9644-558CC17E73B8}" type="sibTrans" cxnId="{76B6DB9B-EF89-45AC-B8E0-CBF42C41AEB4}">
      <dgm:prSet/>
      <dgm:spPr/>
      <dgm:t>
        <a:bodyPr/>
        <a:lstStyle/>
        <a:p>
          <a:endParaRPr lang="en-US"/>
        </a:p>
      </dgm:t>
    </dgm:pt>
    <dgm:pt modelId="{8C66CA9A-0B5F-4F87-A2EA-6C940AF93F4F}">
      <dgm:prSet custT="1"/>
      <dgm:spPr/>
      <dgm:t>
        <a:bodyPr/>
        <a:lstStyle/>
        <a:p>
          <a:r>
            <a:rPr lang="en-US" sz="1800" b="1">
              <a:solidFill>
                <a:schemeClr val="bg1"/>
              </a:solidFill>
              <a:effectLst/>
              <a:latin typeface="Segoe UI"/>
              <a:ea typeface="Times New Roman"/>
              <a:cs typeface="Times New Roman"/>
            </a:rPr>
            <a:t>Poverty/financial insecurity</a:t>
          </a:r>
          <a:endParaRPr lang="en-US" sz="1800" b="1">
            <a:solidFill>
              <a:schemeClr val="bg1"/>
            </a:solidFill>
          </a:endParaRPr>
        </a:p>
      </dgm:t>
    </dgm:pt>
    <dgm:pt modelId="{5B135628-331E-4364-B2A9-E977447C9E2D}" type="parTrans" cxnId="{257C2FD0-012D-40AF-915B-DBABA8DC51D8}">
      <dgm:prSet/>
      <dgm:spPr/>
      <dgm:t>
        <a:bodyPr/>
        <a:lstStyle/>
        <a:p>
          <a:endParaRPr lang="en-US"/>
        </a:p>
      </dgm:t>
    </dgm:pt>
    <dgm:pt modelId="{2948504C-3151-494D-B14F-8DB09F879CD6}" type="sibTrans" cxnId="{257C2FD0-012D-40AF-915B-DBABA8DC51D8}">
      <dgm:prSet/>
      <dgm:spPr/>
      <dgm:t>
        <a:bodyPr/>
        <a:lstStyle/>
        <a:p>
          <a:endParaRPr lang="en-US"/>
        </a:p>
      </dgm:t>
    </dgm:pt>
    <dgm:pt modelId="{45E91A30-061F-4A9A-9640-A1FFBC366C52}">
      <dgm:prSet custT="1"/>
      <dgm:spPr/>
      <dgm:t>
        <a:bodyPr/>
        <a:lstStyle/>
        <a:p>
          <a:r>
            <a:rPr lang="en-US" sz="1800">
              <a:solidFill>
                <a:schemeClr val="bg1"/>
              </a:solidFill>
              <a:effectLst/>
              <a:latin typeface="Segoe UI"/>
              <a:ea typeface="Times New Roman"/>
              <a:cs typeface="Times New Roman"/>
            </a:rPr>
            <a:t>Alzheimer’s disease/dementia/memory loss</a:t>
          </a:r>
          <a:endParaRPr lang="en-US" sz="1800">
            <a:solidFill>
              <a:schemeClr val="bg1"/>
            </a:solidFill>
          </a:endParaRPr>
        </a:p>
      </dgm:t>
    </dgm:pt>
    <dgm:pt modelId="{64476228-64F8-466A-8CEE-F382E0786991}" type="parTrans" cxnId="{28058748-EAF7-442B-B73B-B0B634DE6675}">
      <dgm:prSet/>
      <dgm:spPr/>
      <dgm:t>
        <a:bodyPr/>
        <a:lstStyle/>
        <a:p>
          <a:endParaRPr lang="en-US"/>
        </a:p>
      </dgm:t>
    </dgm:pt>
    <dgm:pt modelId="{013177AE-940F-4FC9-9464-E80C5C27D64B}" type="sibTrans" cxnId="{28058748-EAF7-442B-B73B-B0B634DE6675}">
      <dgm:prSet/>
      <dgm:spPr/>
      <dgm:t>
        <a:bodyPr/>
        <a:lstStyle/>
        <a:p>
          <a:endParaRPr lang="en-US"/>
        </a:p>
      </dgm:t>
    </dgm:pt>
    <dgm:pt modelId="{7C169EA3-BD1C-4A0D-994E-ED66277B53C8}">
      <dgm:prSet/>
      <dgm:spPr/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EA7A467A-1993-4B45-95BF-356943EA9F47}" type="sibTrans" cxnId="{1CB7F56A-482B-40DC-9C48-C01A42362E72}">
      <dgm:prSet/>
      <dgm:spPr/>
      <dgm:t>
        <a:bodyPr/>
        <a:lstStyle/>
        <a:p>
          <a:endParaRPr lang="en-US"/>
        </a:p>
      </dgm:t>
    </dgm:pt>
    <dgm:pt modelId="{1CC93844-68A3-4C2A-9724-7B3B9D6BAE3C}" type="parTrans" cxnId="{1CB7F56A-482B-40DC-9C48-C01A42362E72}">
      <dgm:prSet/>
      <dgm:spPr/>
      <dgm:t>
        <a:bodyPr/>
        <a:lstStyle/>
        <a:p>
          <a:endParaRPr lang="en-US"/>
        </a:p>
      </dgm:t>
    </dgm:pt>
    <dgm:pt modelId="{413D4034-90AC-4641-A991-9F04A9B1175F}">
      <dgm:prSet phldrT="[Text]" custT="1"/>
      <dgm:spPr/>
      <dgm:t>
        <a:bodyPr/>
        <a:lstStyle/>
        <a:p>
          <a:r>
            <a:rPr lang="en-US" sz="1800">
              <a:solidFill>
                <a:schemeClr val="bg1"/>
              </a:solidFill>
              <a:effectLst/>
              <a:latin typeface="Segoe UI"/>
              <a:ea typeface="Times New Roman"/>
              <a:cs typeface="Times New Roman"/>
            </a:rPr>
            <a:t>Transportation</a:t>
          </a:r>
          <a:endParaRPr lang="en-US" sz="1800">
            <a:solidFill>
              <a:schemeClr val="bg1"/>
            </a:solidFill>
          </a:endParaRPr>
        </a:p>
      </dgm:t>
    </dgm:pt>
    <dgm:pt modelId="{27B23BCC-DBDE-4A63-AD7E-336264D2EE69}" type="parTrans" cxnId="{796433D4-9C3F-412A-89B6-C62EFB791F69}">
      <dgm:prSet/>
      <dgm:spPr/>
      <dgm:t>
        <a:bodyPr/>
        <a:lstStyle/>
        <a:p>
          <a:endParaRPr lang="en-US"/>
        </a:p>
      </dgm:t>
    </dgm:pt>
    <dgm:pt modelId="{2F4929B2-C1AE-4E99-9900-8528481E8F6A}" type="sibTrans" cxnId="{796433D4-9C3F-412A-89B6-C62EFB791F69}">
      <dgm:prSet/>
      <dgm:spPr/>
      <dgm:t>
        <a:bodyPr/>
        <a:lstStyle/>
        <a:p>
          <a:endParaRPr lang="en-US"/>
        </a:p>
      </dgm:t>
    </dgm:pt>
    <dgm:pt modelId="{9AD53CF0-57F6-45A0-97D1-F37FA3626B67}" type="pres">
      <dgm:prSet presAssocID="{806DB985-59ED-4070-9010-7059D5DFDEE8}" presName="Name0" presStyleCnt="0">
        <dgm:presLayoutVars>
          <dgm:chMax val="7"/>
          <dgm:chPref val="7"/>
          <dgm:dir/>
        </dgm:presLayoutVars>
      </dgm:prSet>
      <dgm:spPr/>
    </dgm:pt>
    <dgm:pt modelId="{158FE91B-8AF5-4E6B-A51F-FDFB4FD6013C}" type="pres">
      <dgm:prSet presAssocID="{806DB985-59ED-4070-9010-7059D5DFDEE8}" presName="Name1" presStyleCnt="0"/>
      <dgm:spPr/>
    </dgm:pt>
    <dgm:pt modelId="{49C753EB-45BA-4A09-9B8E-C487896A1656}" type="pres">
      <dgm:prSet presAssocID="{806DB985-59ED-4070-9010-7059D5DFDEE8}" presName="cycle" presStyleCnt="0"/>
      <dgm:spPr/>
    </dgm:pt>
    <dgm:pt modelId="{78562C9C-05E0-4638-9102-61357C507140}" type="pres">
      <dgm:prSet presAssocID="{806DB985-59ED-4070-9010-7059D5DFDEE8}" presName="srcNode" presStyleLbl="node1" presStyleIdx="0" presStyleCnt="1"/>
      <dgm:spPr/>
    </dgm:pt>
    <dgm:pt modelId="{C27BF091-D384-41D3-A5DB-C3B422199BD7}" type="pres">
      <dgm:prSet presAssocID="{806DB985-59ED-4070-9010-7059D5DFDEE8}" presName="conn" presStyleLbl="parChTrans1D2" presStyleIdx="0" presStyleCnt="1"/>
      <dgm:spPr/>
    </dgm:pt>
    <dgm:pt modelId="{81AFAF18-804E-4522-83B6-284E3E9D2D4D}" type="pres">
      <dgm:prSet presAssocID="{806DB985-59ED-4070-9010-7059D5DFDEE8}" presName="extraNode" presStyleLbl="node1" presStyleIdx="0" presStyleCnt="1"/>
      <dgm:spPr/>
    </dgm:pt>
    <dgm:pt modelId="{30D30A05-9E5B-4EAD-8D43-64223B3048A8}" type="pres">
      <dgm:prSet presAssocID="{806DB985-59ED-4070-9010-7059D5DFDEE8}" presName="dstNode" presStyleLbl="node1" presStyleIdx="0" presStyleCnt="1"/>
      <dgm:spPr/>
    </dgm:pt>
    <dgm:pt modelId="{FF91D7CE-9FEC-4545-B572-283FCB249571}" type="pres">
      <dgm:prSet presAssocID="{0EA301B2-A931-43B4-B29C-6E7FC606B445}" presName="text_1" presStyleLbl="node1" presStyleIdx="0" presStyleCnt="1" custScaleX="75025" custScaleY="149413" custLinFactNeighborX="-12444" custLinFactNeighborY="2572">
        <dgm:presLayoutVars>
          <dgm:bulletEnabled val="1"/>
        </dgm:presLayoutVars>
      </dgm:prSet>
      <dgm:spPr/>
    </dgm:pt>
    <dgm:pt modelId="{8BB0B943-7D43-4004-88AE-0F2478D7EAE6}" type="pres">
      <dgm:prSet presAssocID="{0EA301B2-A931-43B4-B29C-6E7FC606B445}" presName="accent_1" presStyleCnt="0"/>
      <dgm:spPr/>
    </dgm:pt>
    <dgm:pt modelId="{91664CF1-6EE9-44FA-B6C7-5B65A36E5634}" type="pres">
      <dgm:prSet presAssocID="{0EA301B2-A931-43B4-B29C-6E7FC606B445}" presName="accentRepeatNode" presStyleLbl="solidFgAcc1" presStyleIdx="0" presStyleCnt="1" custScaleY="114801"/>
      <dgm:spPr>
        <a:prstGeom prst="chevron">
          <a:avLst/>
        </a:prstGeom>
        <a:solidFill>
          <a:srgbClr val="37819B"/>
        </a:solidFill>
      </dgm:spPr>
    </dgm:pt>
  </dgm:ptLst>
  <dgm:cxnLst>
    <dgm:cxn modelId="{508D602C-6335-43A6-8D3E-5F48FC040FE9}" type="presOf" srcId="{8C66CA9A-0B5F-4F87-A2EA-6C940AF93F4F}" destId="{FF91D7CE-9FEC-4545-B572-283FCB249571}" srcOrd="0" destOrd="4" presId="urn:microsoft.com/office/officeart/2008/layout/VerticalCurvedList"/>
    <dgm:cxn modelId="{537FEA3F-7F03-428C-8B22-C694236DC4D3}" type="presOf" srcId="{0EA301B2-A931-43B4-B29C-6E7FC606B445}" destId="{FF91D7CE-9FEC-4545-B572-283FCB249571}" srcOrd="0" destOrd="0" presId="urn:microsoft.com/office/officeart/2008/layout/VerticalCurvedList"/>
    <dgm:cxn modelId="{13C2805F-864A-4762-9923-302C940E348E}" type="presOf" srcId="{7C169EA3-BD1C-4A0D-994E-ED66277B53C8}" destId="{FF91D7CE-9FEC-4545-B572-283FCB249571}" srcOrd="0" destOrd="6" presId="urn:microsoft.com/office/officeart/2008/layout/VerticalCurvedList"/>
    <dgm:cxn modelId="{F7271A44-2A4B-4ADC-9825-AE378C38E638}" srcId="{0EA301B2-A931-43B4-B29C-6E7FC606B445}" destId="{6D6887C5-A6D7-46A7-96E0-DF437F45FA7C}" srcOrd="0" destOrd="0" parTransId="{6679B299-8D0B-4107-BECF-E23219450892}" sibTransId="{DD9647A3-9D05-4CEB-A431-858494FBA3AF}"/>
    <dgm:cxn modelId="{28058748-EAF7-442B-B73B-B0B634DE6675}" srcId="{0EA301B2-A931-43B4-B29C-6E7FC606B445}" destId="{45E91A30-061F-4A9A-9640-A1FFBC366C52}" srcOrd="4" destOrd="0" parTransId="{64476228-64F8-466A-8CEE-F382E0786991}" sibTransId="{013177AE-940F-4FC9-9464-E80C5C27D64B}"/>
    <dgm:cxn modelId="{CD08E54A-A595-4669-ABEA-9ED963F2DA87}" type="presOf" srcId="{DD9647A3-9D05-4CEB-A431-858494FBA3AF}" destId="{C27BF091-D384-41D3-A5DB-C3B422199BD7}" srcOrd="0" destOrd="0" presId="urn:microsoft.com/office/officeart/2008/layout/VerticalCurvedList"/>
    <dgm:cxn modelId="{1CB7F56A-482B-40DC-9C48-C01A42362E72}" srcId="{0EA301B2-A931-43B4-B29C-6E7FC606B445}" destId="{7C169EA3-BD1C-4A0D-994E-ED66277B53C8}" srcOrd="5" destOrd="0" parTransId="{1CC93844-68A3-4C2A-9724-7B3B9D6BAE3C}" sibTransId="{EA7A467A-1993-4B45-95BF-356943EA9F47}"/>
    <dgm:cxn modelId="{51669E54-306D-4793-A80D-1209B07EA4B1}" type="presOf" srcId="{413D4034-90AC-4641-A991-9F04A9B1175F}" destId="{FF91D7CE-9FEC-4545-B572-283FCB249571}" srcOrd="0" destOrd="3" presId="urn:microsoft.com/office/officeart/2008/layout/VerticalCurvedList"/>
    <dgm:cxn modelId="{76B6DB9B-EF89-45AC-B8E0-CBF42C41AEB4}" srcId="{0EA301B2-A931-43B4-B29C-6E7FC606B445}" destId="{CE6D5B99-0A54-4500-8FAD-098D3EE73E7B}" srcOrd="1" destOrd="0" parTransId="{719AF308-D553-4D38-862D-DE6F05CD875D}" sibTransId="{9331C376-6B38-4EB7-9644-558CC17E73B8}"/>
    <dgm:cxn modelId="{BAC213B2-C2F1-426F-A93D-80AED6DBB7B8}" type="presOf" srcId="{CE6D5B99-0A54-4500-8FAD-098D3EE73E7B}" destId="{FF91D7CE-9FEC-4545-B572-283FCB249571}" srcOrd="0" destOrd="2" presId="urn:microsoft.com/office/officeart/2008/layout/VerticalCurvedList"/>
    <dgm:cxn modelId="{763540C5-E431-4E45-898E-EAD1846138D9}" srcId="{806DB985-59ED-4070-9010-7059D5DFDEE8}" destId="{0EA301B2-A931-43B4-B29C-6E7FC606B445}" srcOrd="0" destOrd="0" parTransId="{3262A734-4E7C-424B-8324-E2737F509C20}" sibTransId="{8B587404-CE3B-4464-903B-F2C9760620B8}"/>
    <dgm:cxn modelId="{508E32C9-E8BD-433B-89F9-6F6DE07F89BA}" type="presOf" srcId="{6D6887C5-A6D7-46A7-96E0-DF437F45FA7C}" destId="{FF91D7CE-9FEC-4545-B572-283FCB249571}" srcOrd="0" destOrd="1" presId="urn:microsoft.com/office/officeart/2008/layout/VerticalCurvedList"/>
    <dgm:cxn modelId="{257C2FD0-012D-40AF-915B-DBABA8DC51D8}" srcId="{0EA301B2-A931-43B4-B29C-6E7FC606B445}" destId="{8C66CA9A-0B5F-4F87-A2EA-6C940AF93F4F}" srcOrd="3" destOrd="0" parTransId="{5B135628-331E-4364-B2A9-E977447C9E2D}" sibTransId="{2948504C-3151-494D-B14F-8DB09F879CD6}"/>
    <dgm:cxn modelId="{796433D4-9C3F-412A-89B6-C62EFB791F69}" srcId="{0EA301B2-A931-43B4-B29C-6E7FC606B445}" destId="{413D4034-90AC-4641-A991-9F04A9B1175F}" srcOrd="2" destOrd="0" parTransId="{27B23BCC-DBDE-4A63-AD7E-336264D2EE69}" sibTransId="{2F4929B2-C1AE-4E99-9900-8528481E8F6A}"/>
    <dgm:cxn modelId="{49A666E5-83AA-4E6C-B37E-0D6E19173B59}" type="presOf" srcId="{806DB985-59ED-4070-9010-7059D5DFDEE8}" destId="{9AD53CF0-57F6-45A0-97D1-F37FA3626B67}" srcOrd="0" destOrd="0" presId="urn:microsoft.com/office/officeart/2008/layout/VerticalCurvedList"/>
    <dgm:cxn modelId="{A4C7BFEF-E2A0-4E5A-823B-74E698E7637F}" type="presOf" srcId="{45E91A30-061F-4A9A-9640-A1FFBC366C52}" destId="{FF91D7CE-9FEC-4545-B572-283FCB249571}" srcOrd="0" destOrd="5" presId="urn:microsoft.com/office/officeart/2008/layout/VerticalCurvedList"/>
    <dgm:cxn modelId="{52E00961-5D81-4FB6-B6E4-C6907030A2C9}" type="presParOf" srcId="{9AD53CF0-57F6-45A0-97D1-F37FA3626B67}" destId="{158FE91B-8AF5-4E6B-A51F-FDFB4FD6013C}" srcOrd="0" destOrd="0" presId="urn:microsoft.com/office/officeart/2008/layout/VerticalCurvedList"/>
    <dgm:cxn modelId="{5A5C6091-0401-4FD2-86CF-419848C460E3}" type="presParOf" srcId="{158FE91B-8AF5-4E6B-A51F-FDFB4FD6013C}" destId="{49C753EB-45BA-4A09-9B8E-C487896A1656}" srcOrd="0" destOrd="0" presId="urn:microsoft.com/office/officeart/2008/layout/VerticalCurvedList"/>
    <dgm:cxn modelId="{76C61AD9-C2F1-4652-8294-D92193B4549E}" type="presParOf" srcId="{49C753EB-45BA-4A09-9B8E-C487896A1656}" destId="{78562C9C-05E0-4638-9102-61357C507140}" srcOrd="0" destOrd="0" presId="urn:microsoft.com/office/officeart/2008/layout/VerticalCurvedList"/>
    <dgm:cxn modelId="{DDE9B831-CE1E-417E-8511-3F9CF5051CDA}" type="presParOf" srcId="{49C753EB-45BA-4A09-9B8E-C487896A1656}" destId="{C27BF091-D384-41D3-A5DB-C3B422199BD7}" srcOrd="1" destOrd="0" presId="urn:microsoft.com/office/officeart/2008/layout/VerticalCurvedList"/>
    <dgm:cxn modelId="{FA4A42E7-0FE8-4C03-ACB2-9E3CEDEE1B7D}" type="presParOf" srcId="{49C753EB-45BA-4A09-9B8E-C487896A1656}" destId="{81AFAF18-804E-4522-83B6-284E3E9D2D4D}" srcOrd="2" destOrd="0" presId="urn:microsoft.com/office/officeart/2008/layout/VerticalCurvedList"/>
    <dgm:cxn modelId="{1CE553C9-B03F-4EDC-AE7D-7440B1996086}" type="presParOf" srcId="{49C753EB-45BA-4A09-9B8E-C487896A1656}" destId="{30D30A05-9E5B-4EAD-8D43-64223B3048A8}" srcOrd="3" destOrd="0" presId="urn:microsoft.com/office/officeart/2008/layout/VerticalCurvedList"/>
    <dgm:cxn modelId="{5C8EDF0A-1718-4C2C-AA97-39FABC065A8B}" type="presParOf" srcId="{158FE91B-8AF5-4E6B-A51F-FDFB4FD6013C}" destId="{FF91D7CE-9FEC-4545-B572-283FCB249571}" srcOrd="1" destOrd="0" presId="urn:microsoft.com/office/officeart/2008/layout/VerticalCurvedList"/>
    <dgm:cxn modelId="{1FE7A773-00DB-4045-82AD-8CD781D9355B}" type="presParOf" srcId="{158FE91B-8AF5-4E6B-A51F-FDFB4FD6013C}" destId="{8BB0B943-7D43-4004-88AE-0F2478D7EAE6}" srcOrd="2" destOrd="0" presId="urn:microsoft.com/office/officeart/2008/layout/VerticalCurvedList"/>
    <dgm:cxn modelId="{B3736C25-85D8-4A00-B93E-D01294565839}" type="presParOf" srcId="{8BB0B943-7D43-4004-88AE-0F2478D7EAE6}" destId="{91664CF1-6EE9-44FA-B6C7-5B65A36E563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6DB985-59ED-4070-9010-7059D5DFDEE8}" type="doc">
      <dgm:prSet loTypeId="urn:microsoft.com/office/officeart/2005/8/layout/vList3" loCatId="list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EA301B2-A931-43B4-B29C-6E7FC606B445}">
      <dgm:prSet phldrT="[Text]" custT="1"/>
      <dgm:spPr/>
      <dgm:t>
        <a:bodyPr/>
        <a:lstStyle/>
        <a:p>
          <a:r>
            <a:rPr lang="en-US" sz="2800"/>
            <a:t>Top 6 Most Pressing</a:t>
          </a:r>
        </a:p>
      </dgm:t>
    </dgm:pt>
    <dgm:pt modelId="{3262A734-4E7C-424B-8324-E2737F509C20}" type="parTrans" cxnId="{763540C5-E431-4E45-898E-EAD1846138D9}">
      <dgm:prSet/>
      <dgm:spPr/>
      <dgm:t>
        <a:bodyPr/>
        <a:lstStyle/>
        <a:p>
          <a:endParaRPr lang="en-US"/>
        </a:p>
      </dgm:t>
    </dgm:pt>
    <dgm:pt modelId="{8B587404-CE3B-4464-903B-F2C9760620B8}" type="sibTrans" cxnId="{763540C5-E431-4E45-898E-EAD1846138D9}">
      <dgm:prSet/>
      <dgm:spPr/>
      <dgm:t>
        <a:bodyPr/>
        <a:lstStyle/>
        <a:p>
          <a:endParaRPr lang="en-US"/>
        </a:p>
      </dgm:t>
    </dgm:pt>
    <dgm:pt modelId="{6D6887C5-A6D7-46A7-96E0-DF437F45FA7C}">
      <dgm:prSet phldrT="[Text]" custT="1"/>
      <dgm:spPr/>
      <dgm:t>
        <a:bodyPr/>
        <a:lstStyle/>
        <a:p>
          <a:r>
            <a:rPr lang="en-US" sz="1800"/>
            <a:t>Alzheimer’s Disease/Dementia/Memory Loss</a:t>
          </a:r>
        </a:p>
      </dgm:t>
    </dgm:pt>
    <dgm:pt modelId="{6679B299-8D0B-4107-BECF-E23219450892}" type="parTrans" cxnId="{F7271A44-2A4B-4ADC-9825-AE378C38E638}">
      <dgm:prSet/>
      <dgm:spPr/>
      <dgm:t>
        <a:bodyPr/>
        <a:lstStyle/>
        <a:p>
          <a:endParaRPr lang="en-US"/>
        </a:p>
      </dgm:t>
    </dgm:pt>
    <dgm:pt modelId="{DD9647A3-9D05-4CEB-A431-858494FBA3AF}" type="sibTrans" cxnId="{F7271A44-2A4B-4ADC-9825-AE378C38E638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7C169EA3-BD1C-4A0D-994E-ED66277B53C8}">
      <dgm:prSet/>
      <dgm:spPr/>
      <dgm:t>
        <a:bodyPr/>
        <a:lstStyle/>
        <a:p>
          <a:endParaRPr lang="en-US" sz="1900"/>
        </a:p>
      </dgm:t>
    </dgm:pt>
    <dgm:pt modelId="{EA7A467A-1993-4B45-95BF-356943EA9F47}" type="sibTrans" cxnId="{1CB7F56A-482B-40DC-9C48-C01A42362E72}">
      <dgm:prSet/>
      <dgm:spPr/>
      <dgm:t>
        <a:bodyPr/>
        <a:lstStyle/>
        <a:p>
          <a:endParaRPr lang="en-US"/>
        </a:p>
      </dgm:t>
    </dgm:pt>
    <dgm:pt modelId="{1CC93844-68A3-4C2A-9724-7B3B9D6BAE3C}" type="parTrans" cxnId="{1CB7F56A-482B-40DC-9C48-C01A42362E72}">
      <dgm:prSet/>
      <dgm:spPr/>
      <dgm:t>
        <a:bodyPr/>
        <a:lstStyle/>
        <a:p>
          <a:endParaRPr lang="en-US"/>
        </a:p>
      </dgm:t>
    </dgm:pt>
    <dgm:pt modelId="{10EAAC21-1963-4474-863E-51575944B2E1}">
      <dgm:prSet custT="1"/>
      <dgm:spPr/>
      <dgm:t>
        <a:bodyPr/>
        <a:lstStyle/>
        <a:p>
          <a:pPr rtl="0"/>
          <a:r>
            <a:rPr lang="en-US" sz="1800"/>
            <a:t>Lack of Knowledge about Available Services</a:t>
          </a:r>
        </a:p>
      </dgm:t>
    </dgm:pt>
    <dgm:pt modelId="{5D0EF84A-2C9E-46D4-8909-A179ABF1A43A}" type="parTrans" cxnId="{B0D2C411-B1EF-45B2-9596-A58F4A7F8C7B}">
      <dgm:prSet/>
      <dgm:spPr/>
      <dgm:t>
        <a:bodyPr/>
        <a:lstStyle/>
        <a:p>
          <a:endParaRPr lang="en-US"/>
        </a:p>
      </dgm:t>
    </dgm:pt>
    <dgm:pt modelId="{00F10C4A-7289-42DA-9BA5-63769BC26DC5}" type="sibTrans" cxnId="{B0D2C411-B1EF-45B2-9596-A58F4A7F8C7B}">
      <dgm:prSet/>
      <dgm:spPr/>
      <dgm:t>
        <a:bodyPr/>
        <a:lstStyle/>
        <a:p>
          <a:endParaRPr lang="en-US"/>
        </a:p>
      </dgm:t>
    </dgm:pt>
    <dgm:pt modelId="{4CEEF40A-46ED-4F6C-A441-75FB0A8F95DC}">
      <dgm:prSet custT="1"/>
      <dgm:spPr/>
      <dgm:t>
        <a:bodyPr/>
        <a:lstStyle/>
        <a:p>
          <a:pPr rtl="0"/>
          <a:r>
            <a:rPr lang="en-US" sz="1800"/>
            <a:t>Maintaining Independence at Home</a:t>
          </a:r>
        </a:p>
      </dgm:t>
    </dgm:pt>
    <dgm:pt modelId="{73E8D190-C5D4-4E22-873A-89008A8B6FEE}" type="parTrans" cxnId="{046640DD-5007-4938-BA44-37B65CA4F7D3}">
      <dgm:prSet/>
      <dgm:spPr/>
      <dgm:t>
        <a:bodyPr/>
        <a:lstStyle/>
        <a:p>
          <a:endParaRPr lang="en-US"/>
        </a:p>
      </dgm:t>
    </dgm:pt>
    <dgm:pt modelId="{D5FF010D-FBBF-4ECE-9CC8-A38420FC2A8C}" type="sibTrans" cxnId="{046640DD-5007-4938-BA44-37B65CA4F7D3}">
      <dgm:prSet/>
      <dgm:spPr/>
      <dgm:t>
        <a:bodyPr/>
        <a:lstStyle/>
        <a:p>
          <a:endParaRPr lang="en-US"/>
        </a:p>
      </dgm:t>
    </dgm:pt>
    <dgm:pt modelId="{F2B89C20-FEEE-4D63-8DAC-88BB6DA20EA8}">
      <dgm:prSet custT="1"/>
      <dgm:spPr/>
      <dgm:t>
        <a:bodyPr/>
        <a:lstStyle/>
        <a:p>
          <a:pPr rtl="0"/>
          <a:r>
            <a:rPr lang="en-US" sz="1800"/>
            <a:t>Injuries/Falls</a:t>
          </a:r>
        </a:p>
      </dgm:t>
    </dgm:pt>
    <dgm:pt modelId="{40646CE2-DA16-418B-ABDD-B654BF3C03FC}" type="parTrans" cxnId="{A14B5C98-20AE-4A9B-8916-441A62DCC06F}">
      <dgm:prSet/>
      <dgm:spPr/>
      <dgm:t>
        <a:bodyPr/>
        <a:lstStyle/>
        <a:p>
          <a:endParaRPr lang="en-US"/>
        </a:p>
      </dgm:t>
    </dgm:pt>
    <dgm:pt modelId="{4A44D769-2064-4D3C-B016-648467DC5167}" type="sibTrans" cxnId="{A14B5C98-20AE-4A9B-8916-441A62DCC06F}">
      <dgm:prSet/>
      <dgm:spPr/>
      <dgm:t>
        <a:bodyPr/>
        <a:lstStyle/>
        <a:p>
          <a:endParaRPr lang="en-US"/>
        </a:p>
      </dgm:t>
    </dgm:pt>
    <dgm:pt modelId="{FB51AE74-9DD7-43B1-B61C-9EBC6DB28987}">
      <dgm:prSet custT="1"/>
      <dgm:spPr/>
      <dgm:t>
        <a:bodyPr/>
        <a:lstStyle/>
        <a:p>
          <a:pPr rtl="0"/>
          <a:r>
            <a:rPr lang="en-US" sz="1800"/>
            <a:t>Chronic Disease Management</a:t>
          </a:r>
        </a:p>
      </dgm:t>
    </dgm:pt>
    <dgm:pt modelId="{AD4DFF22-EA14-449D-9532-63DD3FF24600}" type="parTrans" cxnId="{2C9760F0-0FAD-4740-A12B-5F1229F7DB85}">
      <dgm:prSet/>
      <dgm:spPr/>
      <dgm:t>
        <a:bodyPr/>
        <a:lstStyle/>
        <a:p>
          <a:endParaRPr lang="en-US"/>
        </a:p>
      </dgm:t>
    </dgm:pt>
    <dgm:pt modelId="{AFD87B1E-D93C-463B-8550-FCC8BC1E9187}" type="sibTrans" cxnId="{2C9760F0-0FAD-4740-A12B-5F1229F7DB85}">
      <dgm:prSet/>
      <dgm:spPr/>
      <dgm:t>
        <a:bodyPr/>
        <a:lstStyle/>
        <a:p>
          <a:endParaRPr lang="en-US"/>
        </a:p>
      </dgm:t>
    </dgm:pt>
    <dgm:pt modelId="{BBAC7E60-35AE-43F5-AD6F-415C1F4EF391}">
      <dgm:prSet custT="1"/>
      <dgm:spPr/>
      <dgm:t>
        <a:bodyPr/>
        <a:lstStyle/>
        <a:p>
          <a:pPr rtl="0"/>
          <a:r>
            <a:rPr lang="en-US" sz="1800"/>
            <a:t>Social Isolation</a:t>
          </a:r>
        </a:p>
      </dgm:t>
    </dgm:pt>
    <dgm:pt modelId="{F3EFA9BF-0C44-4A89-BFC4-EF3ADE61018B}" type="parTrans" cxnId="{C283212C-3D89-41EF-BB4D-B997B6ADB023}">
      <dgm:prSet/>
      <dgm:spPr/>
      <dgm:t>
        <a:bodyPr/>
        <a:lstStyle/>
        <a:p>
          <a:endParaRPr lang="en-US"/>
        </a:p>
      </dgm:t>
    </dgm:pt>
    <dgm:pt modelId="{EB850812-71E2-422B-A9FD-5D07EFFAE07F}" type="sibTrans" cxnId="{C283212C-3D89-41EF-BB4D-B997B6ADB023}">
      <dgm:prSet/>
      <dgm:spPr/>
      <dgm:t>
        <a:bodyPr/>
        <a:lstStyle/>
        <a:p>
          <a:endParaRPr lang="en-US"/>
        </a:p>
      </dgm:t>
    </dgm:pt>
    <dgm:pt modelId="{A283C0D1-5BA1-48C2-9C64-5F25D8979760}" type="pres">
      <dgm:prSet presAssocID="{806DB985-59ED-4070-9010-7059D5DFDEE8}" presName="linearFlow" presStyleCnt="0">
        <dgm:presLayoutVars>
          <dgm:dir/>
          <dgm:resizeHandles val="exact"/>
        </dgm:presLayoutVars>
      </dgm:prSet>
      <dgm:spPr/>
    </dgm:pt>
    <dgm:pt modelId="{58D0FE0D-B41E-4F08-A0BA-B9F56779C4B5}" type="pres">
      <dgm:prSet presAssocID="{0EA301B2-A931-43B4-B29C-6E7FC606B445}" presName="composite" presStyleCnt="0"/>
      <dgm:spPr/>
    </dgm:pt>
    <dgm:pt modelId="{935196C9-77B1-4807-BC4B-DAA5EAF2E752}" type="pres">
      <dgm:prSet presAssocID="{0EA301B2-A931-43B4-B29C-6E7FC606B445}" presName="imgShp" presStyleLbl="fgImgPlace1" presStyleIdx="0" presStyleCnt="1" custLinFactNeighborX="-2324"/>
      <dgm:spPr>
        <a:prstGeom prst="hexagon">
          <a:avLst/>
        </a:prstGeom>
        <a:blipFill dpi="0" rotWithShape="1">
          <a:blip xmlns:r="http://schemas.openxmlformats.org/officeDocument/2006/relationships" r:embed="rId1">
            <a:alphaModFix amt="9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00" t="8252" r="-2000" b="-30000"/>
          </a:stretch>
        </a:blipFill>
      </dgm:spPr>
    </dgm:pt>
    <dgm:pt modelId="{F2A86224-E98B-4468-BD90-1752443B0DAB}" type="pres">
      <dgm:prSet presAssocID="{0EA301B2-A931-43B4-B29C-6E7FC606B445}" presName="txShp" presStyleLbl="node1" presStyleIdx="0" presStyleCnt="1" custScaleY="60704">
        <dgm:presLayoutVars>
          <dgm:bulletEnabled val="1"/>
        </dgm:presLayoutVars>
      </dgm:prSet>
      <dgm:spPr/>
    </dgm:pt>
  </dgm:ptLst>
  <dgm:cxnLst>
    <dgm:cxn modelId="{B0D2C411-B1EF-45B2-9596-A58F4A7F8C7B}" srcId="{0EA301B2-A931-43B4-B29C-6E7FC606B445}" destId="{10EAAC21-1963-4474-863E-51575944B2E1}" srcOrd="1" destOrd="0" parTransId="{5D0EF84A-2C9E-46D4-8909-A179ABF1A43A}" sibTransId="{00F10C4A-7289-42DA-9BA5-63769BC26DC5}"/>
    <dgm:cxn modelId="{C283212C-3D89-41EF-BB4D-B997B6ADB023}" srcId="{0EA301B2-A931-43B4-B29C-6E7FC606B445}" destId="{BBAC7E60-35AE-43F5-AD6F-415C1F4EF391}" srcOrd="5" destOrd="0" parTransId="{F3EFA9BF-0C44-4A89-BFC4-EF3ADE61018B}" sibTransId="{EB850812-71E2-422B-A9FD-5D07EFFAE07F}"/>
    <dgm:cxn modelId="{3B965B40-A7AC-4474-881B-296BBB06D0EC}" type="presOf" srcId="{10EAAC21-1963-4474-863E-51575944B2E1}" destId="{F2A86224-E98B-4468-BD90-1752443B0DAB}" srcOrd="0" destOrd="2" presId="urn:microsoft.com/office/officeart/2005/8/layout/vList3"/>
    <dgm:cxn modelId="{F7271A44-2A4B-4ADC-9825-AE378C38E638}" srcId="{0EA301B2-A931-43B4-B29C-6E7FC606B445}" destId="{6D6887C5-A6D7-46A7-96E0-DF437F45FA7C}" srcOrd="0" destOrd="0" parTransId="{6679B299-8D0B-4107-BECF-E23219450892}" sibTransId="{DD9647A3-9D05-4CEB-A431-858494FBA3AF}"/>
    <dgm:cxn modelId="{1CB7F56A-482B-40DC-9C48-C01A42362E72}" srcId="{0EA301B2-A931-43B4-B29C-6E7FC606B445}" destId="{7C169EA3-BD1C-4A0D-994E-ED66277B53C8}" srcOrd="6" destOrd="0" parTransId="{1CC93844-68A3-4C2A-9724-7B3B9D6BAE3C}" sibTransId="{EA7A467A-1993-4B45-95BF-356943EA9F47}"/>
    <dgm:cxn modelId="{11436C76-9D73-4896-ADCD-3C6DE9926EA8}" type="presOf" srcId="{FB51AE74-9DD7-43B1-B61C-9EBC6DB28987}" destId="{F2A86224-E98B-4468-BD90-1752443B0DAB}" srcOrd="0" destOrd="5" presId="urn:microsoft.com/office/officeart/2005/8/layout/vList3"/>
    <dgm:cxn modelId="{A5BE8C56-8F46-4437-9399-B356DD18389A}" type="presOf" srcId="{7C169EA3-BD1C-4A0D-994E-ED66277B53C8}" destId="{F2A86224-E98B-4468-BD90-1752443B0DAB}" srcOrd="0" destOrd="7" presId="urn:microsoft.com/office/officeart/2005/8/layout/vList3"/>
    <dgm:cxn modelId="{F8978D7F-C946-4361-9058-8CB9F5113A70}" type="presOf" srcId="{BBAC7E60-35AE-43F5-AD6F-415C1F4EF391}" destId="{F2A86224-E98B-4468-BD90-1752443B0DAB}" srcOrd="0" destOrd="6" presId="urn:microsoft.com/office/officeart/2005/8/layout/vList3"/>
    <dgm:cxn modelId="{9C51ED92-922F-4C1D-9FD3-88671601249D}" type="presOf" srcId="{F2B89C20-FEEE-4D63-8DAC-88BB6DA20EA8}" destId="{F2A86224-E98B-4468-BD90-1752443B0DAB}" srcOrd="0" destOrd="4" presId="urn:microsoft.com/office/officeart/2005/8/layout/vList3"/>
    <dgm:cxn modelId="{A14B5C98-20AE-4A9B-8916-441A62DCC06F}" srcId="{0EA301B2-A931-43B4-B29C-6E7FC606B445}" destId="{F2B89C20-FEEE-4D63-8DAC-88BB6DA20EA8}" srcOrd="3" destOrd="0" parTransId="{40646CE2-DA16-418B-ABDD-B654BF3C03FC}" sibTransId="{4A44D769-2064-4D3C-B016-648467DC5167}"/>
    <dgm:cxn modelId="{93B65E9F-B8C8-4C19-8D0F-D598EEF627B3}" type="presOf" srcId="{4CEEF40A-46ED-4F6C-A441-75FB0A8F95DC}" destId="{F2A86224-E98B-4468-BD90-1752443B0DAB}" srcOrd="0" destOrd="3" presId="urn:microsoft.com/office/officeart/2005/8/layout/vList3"/>
    <dgm:cxn modelId="{5C48F2AA-C449-4B6C-AE61-C814BFB8D435}" type="presOf" srcId="{806DB985-59ED-4070-9010-7059D5DFDEE8}" destId="{A283C0D1-5BA1-48C2-9C64-5F25D8979760}" srcOrd="0" destOrd="0" presId="urn:microsoft.com/office/officeart/2005/8/layout/vList3"/>
    <dgm:cxn modelId="{F736EFB0-5280-4535-AA90-61380D482386}" type="presOf" srcId="{6D6887C5-A6D7-46A7-96E0-DF437F45FA7C}" destId="{F2A86224-E98B-4468-BD90-1752443B0DAB}" srcOrd="0" destOrd="1" presId="urn:microsoft.com/office/officeart/2005/8/layout/vList3"/>
    <dgm:cxn modelId="{763540C5-E431-4E45-898E-EAD1846138D9}" srcId="{806DB985-59ED-4070-9010-7059D5DFDEE8}" destId="{0EA301B2-A931-43B4-B29C-6E7FC606B445}" srcOrd="0" destOrd="0" parTransId="{3262A734-4E7C-424B-8324-E2737F509C20}" sibTransId="{8B587404-CE3B-4464-903B-F2C9760620B8}"/>
    <dgm:cxn modelId="{BD3EAEC8-7FC8-44A6-A9DE-1D1E76EE804D}" type="presOf" srcId="{0EA301B2-A931-43B4-B29C-6E7FC606B445}" destId="{F2A86224-E98B-4468-BD90-1752443B0DAB}" srcOrd="0" destOrd="0" presId="urn:microsoft.com/office/officeart/2005/8/layout/vList3"/>
    <dgm:cxn modelId="{046640DD-5007-4938-BA44-37B65CA4F7D3}" srcId="{0EA301B2-A931-43B4-B29C-6E7FC606B445}" destId="{4CEEF40A-46ED-4F6C-A441-75FB0A8F95DC}" srcOrd="2" destOrd="0" parTransId="{73E8D190-C5D4-4E22-873A-89008A8B6FEE}" sibTransId="{D5FF010D-FBBF-4ECE-9CC8-A38420FC2A8C}"/>
    <dgm:cxn modelId="{2C9760F0-0FAD-4740-A12B-5F1229F7DB85}" srcId="{0EA301B2-A931-43B4-B29C-6E7FC606B445}" destId="{FB51AE74-9DD7-43B1-B61C-9EBC6DB28987}" srcOrd="4" destOrd="0" parTransId="{AD4DFF22-EA14-449D-9532-63DD3FF24600}" sibTransId="{AFD87B1E-D93C-463B-8550-FCC8BC1E9187}"/>
    <dgm:cxn modelId="{3B7F9B1D-B3F0-4333-AC68-A7ED0C09ECB7}" type="presParOf" srcId="{A283C0D1-5BA1-48C2-9C64-5F25D8979760}" destId="{58D0FE0D-B41E-4F08-A0BA-B9F56779C4B5}" srcOrd="0" destOrd="0" presId="urn:microsoft.com/office/officeart/2005/8/layout/vList3"/>
    <dgm:cxn modelId="{9FC37809-7C30-4F4A-A255-760FAB2E229D}" type="presParOf" srcId="{58D0FE0D-B41E-4F08-A0BA-B9F56779C4B5}" destId="{935196C9-77B1-4807-BC4B-DAA5EAF2E752}" srcOrd="0" destOrd="0" presId="urn:microsoft.com/office/officeart/2005/8/layout/vList3"/>
    <dgm:cxn modelId="{9EF77D51-3595-43B1-8FCC-281DBC70B4A7}" type="presParOf" srcId="{58D0FE0D-B41E-4F08-A0BA-B9F56779C4B5}" destId="{F2A86224-E98B-4468-BD90-1752443B0DA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E2E7C3-520D-43BF-BBF1-964438281099}" type="doc">
      <dgm:prSet loTypeId="urn:microsoft.com/office/officeart/2005/8/layout/hProcess7" loCatId="list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703AF110-D7DD-407B-8260-7CEA1B47BD9E}" type="pres">
      <dgm:prSet presAssocID="{5AE2E7C3-520D-43BF-BBF1-96443828109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38815BD6-74C8-472F-8E9D-0513EEEAD024}" type="presOf" srcId="{5AE2E7C3-520D-43BF-BBF1-964438281099}" destId="{703AF110-D7DD-407B-8260-7CEA1B47BD9E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E2E7C3-520D-43BF-BBF1-964438281099}" type="doc">
      <dgm:prSet loTypeId="urn:microsoft.com/office/officeart/2005/8/layout/hProcess7" loCatId="list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703AF110-D7DD-407B-8260-7CEA1B47BD9E}" type="pres">
      <dgm:prSet presAssocID="{5AE2E7C3-520D-43BF-BBF1-96443828109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38815BD6-74C8-472F-8E9D-0513EEEAD024}" type="presOf" srcId="{5AE2E7C3-520D-43BF-BBF1-964438281099}" destId="{703AF110-D7DD-407B-8260-7CEA1B47BD9E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E2E7C3-520D-43BF-BBF1-96443828109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A6AF75D7-D266-4DF8-88F0-868C51C30212}">
      <dgm:prSet/>
      <dgm:spPr/>
      <dgm:t>
        <a:bodyPr/>
        <a:lstStyle/>
        <a:p>
          <a:r>
            <a:rPr lang="en-US"/>
            <a:t>Share results with the community (Key informant symposium and Speaker Bureau)</a:t>
          </a:r>
        </a:p>
      </dgm:t>
    </dgm:pt>
    <dgm:pt modelId="{D900580B-5225-4361-AA47-3132A377300D}" type="parTrans" cxnId="{1956E4B6-1EBD-4060-A195-B5A44FDF5941}">
      <dgm:prSet/>
      <dgm:spPr/>
      <dgm:t>
        <a:bodyPr/>
        <a:lstStyle/>
        <a:p>
          <a:endParaRPr lang="en-US"/>
        </a:p>
      </dgm:t>
    </dgm:pt>
    <dgm:pt modelId="{F20A2F7F-6729-4FDB-B846-C7E0850B0019}" type="sibTrans" cxnId="{1956E4B6-1EBD-4060-A195-B5A44FDF5941}">
      <dgm:prSet/>
      <dgm:spPr/>
      <dgm:t>
        <a:bodyPr/>
        <a:lstStyle/>
        <a:p>
          <a:endParaRPr lang="en-US"/>
        </a:p>
      </dgm:t>
    </dgm:pt>
    <dgm:pt modelId="{EC47BD8C-DAAE-466A-BD89-86D6A2FACF9C}">
      <dgm:prSet/>
      <dgm:spPr/>
      <dgm:t>
        <a:bodyPr/>
        <a:lstStyle/>
        <a:p>
          <a:r>
            <a:rPr lang="en-US"/>
            <a:t>Website – ValleySeniors.info</a:t>
          </a:r>
        </a:p>
      </dgm:t>
    </dgm:pt>
    <dgm:pt modelId="{095D9F30-98BC-4574-9B9E-48ADAEEA8E81}" type="parTrans" cxnId="{06FEB5CD-0E95-43EE-9DAF-4679A95FE61C}">
      <dgm:prSet/>
      <dgm:spPr/>
      <dgm:t>
        <a:bodyPr/>
        <a:lstStyle/>
        <a:p>
          <a:endParaRPr lang="en-US"/>
        </a:p>
      </dgm:t>
    </dgm:pt>
    <dgm:pt modelId="{C36712D9-1EF3-4ECA-A25F-5FAF4581C205}" type="sibTrans" cxnId="{06FEB5CD-0E95-43EE-9DAF-4679A95FE61C}">
      <dgm:prSet/>
      <dgm:spPr/>
      <dgm:t>
        <a:bodyPr/>
        <a:lstStyle/>
        <a:p>
          <a:endParaRPr lang="en-US"/>
        </a:p>
      </dgm:t>
    </dgm:pt>
    <dgm:pt modelId="{F4F7D5C9-6D95-4A7F-9EC2-85977527238A}">
      <dgm:prSet/>
      <dgm:spPr/>
      <dgm:t>
        <a:bodyPr/>
        <a:lstStyle/>
        <a:p>
          <a:r>
            <a:rPr lang="en-US"/>
            <a:t>Partnerships with other nonprofits</a:t>
          </a:r>
        </a:p>
      </dgm:t>
    </dgm:pt>
    <dgm:pt modelId="{77F2EB2E-E874-4368-9A38-413215F31867}" type="parTrans" cxnId="{65C36F1F-849B-423F-8260-BE4C3BFE2207}">
      <dgm:prSet/>
      <dgm:spPr/>
      <dgm:t>
        <a:bodyPr/>
        <a:lstStyle/>
        <a:p>
          <a:endParaRPr lang="en-US"/>
        </a:p>
      </dgm:t>
    </dgm:pt>
    <dgm:pt modelId="{23FC7221-C085-48FA-8527-4471B3325C87}" type="sibTrans" cxnId="{65C36F1F-849B-423F-8260-BE4C3BFE2207}">
      <dgm:prSet/>
      <dgm:spPr/>
      <dgm:t>
        <a:bodyPr/>
        <a:lstStyle/>
        <a:p>
          <a:endParaRPr lang="en-US"/>
        </a:p>
      </dgm:t>
    </dgm:pt>
    <dgm:pt modelId="{559B7AEB-1AF0-40A5-A74B-BD4646BAB38C}">
      <dgm:prSet/>
      <dgm:spPr/>
      <dgm:t>
        <a:bodyPr/>
        <a:lstStyle/>
        <a:p>
          <a:r>
            <a:rPr lang="en-US"/>
            <a:t>BRC corporate initiative</a:t>
          </a:r>
        </a:p>
      </dgm:t>
    </dgm:pt>
    <dgm:pt modelId="{4E6726F6-D07C-4815-85CB-2D6A361B056D}" type="parTrans" cxnId="{2719A015-067D-4A8D-BABB-64DC54AE1DCD}">
      <dgm:prSet/>
      <dgm:spPr/>
      <dgm:t>
        <a:bodyPr/>
        <a:lstStyle/>
        <a:p>
          <a:endParaRPr lang="en-US"/>
        </a:p>
      </dgm:t>
    </dgm:pt>
    <dgm:pt modelId="{500A8C15-426E-4029-8ADB-D7484BC1475B}" type="sibTrans" cxnId="{2719A015-067D-4A8D-BABB-64DC54AE1DCD}">
      <dgm:prSet/>
      <dgm:spPr/>
      <dgm:t>
        <a:bodyPr/>
        <a:lstStyle/>
        <a:p>
          <a:endParaRPr lang="en-US"/>
        </a:p>
      </dgm:t>
    </dgm:pt>
    <dgm:pt modelId="{2E802B79-D99A-475F-B168-6A7D9700EFD7}" type="pres">
      <dgm:prSet presAssocID="{5AE2E7C3-520D-43BF-BBF1-964438281099}" presName="root" presStyleCnt="0">
        <dgm:presLayoutVars>
          <dgm:dir/>
          <dgm:resizeHandles val="exact"/>
        </dgm:presLayoutVars>
      </dgm:prSet>
      <dgm:spPr/>
    </dgm:pt>
    <dgm:pt modelId="{F57E941E-7D26-497D-ADD3-AAB63EF74388}" type="pres">
      <dgm:prSet presAssocID="{A6AF75D7-D266-4DF8-88F0-868C51C30212}" presName="compNode" presStyleCnt="0"/>
      <dgm:spPr/>
    </dgm:pt>
    <dgm:pt modelId="{AD783940-021D-40AC-9F53-0A43A290624B}" type="pres">
      <dgm:prSet presAssocID="{A6AF75D7-D266-4DF8-88F0-868C51C3021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15586B59-F495-41D5-AAC6-95E90F412F25}" type="pres">
      <dgm:prSet presAssocID="{A6AF75D7-D266-4DF8-88F0-868C51C30212}" presName="spaceRect" presStyleCnt="0"/>
      <dgm:spPr/>
    </dgm:pt>
    <dgm:pt modelId="{0C361C27-5DD2-4FD3-B274-B0D0ABE25ECB}" type="pres">
      <dgm:prSet presAssocID="{A6AF75D7-D266-4DF8-88F0-868C51C30212}" presName="textRect" presStyleLbl="revTx" presStyleIdx="0" presStyleCnt="4">
        <dgm:presLayoutVars>
          <dgm:chMax val="1"/>
          <dgm:chPref val="1"/>
        </dgm:presLayoutVars>
      </dgm:prSet>
      <dgm:spPr/>
    </dgm:pt>
    <dgm:pt modelId="{C9E22CA4-DA5C-4C08-8A52-702DEE9EA571}" type="pres">
      <dgm:prSet presAssocID="{F20A2F7F-6729-4FDB-B846-C7E0850B0019}" presName="sibTrans" presStyleCnt="0"/>
      <dgm:spPr/>
    </dgm:pt>
    <dgm:pt modelId="{C04C2DAD-4D23-4279-A290-6F97C8A6177F}" type="pres">
      <dgm:prSet presAssocID="{EC47BD8C-DAAE-466A-BD89-86D6A2FACF9C}" presName="compNode" presStyleCnt="0"/>
      <dgm:spPr/>
    </dgm:pt>
    <dgm:pt modelId="{39CFF3CB-CCEC-4BAD-8A44-F3717B4E4635}" type="pres">
      <dgm:prSet presAssocID="{EC47BD8C-DAAE-466A-BD89-86D6A2FACF9C}" presName="iconRect" presStyleLbl="node1" presStyleIdx="1" presStyleCnt="4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B2AE4DE1-6EA6-4DF6-B419-87487A911520}" type="pres">
      <dgm:prSet presAssocID="{EC47BD8C-DAAE-466A-BD89-86D6A2FACF9C}" presName="spaceRect" presStyleCnt="0"/>
      <dgm:spPr/>
    </dgm:pt>
    <dgm:pt modelId="{EF020CAA-CF2F-48CA-8BCE-D9D234FA1E9A}" type="pres">
      <dgm:prSet presAssocID="{EC47BD8C-DAAE-466A-BD89-86D6A2FACF9C}" presName="textRect" presStyleLbl="revTx" presStyleIdx="1" presStyleCnt="4">
        <dgm:presLayoutVars>
          <dgm:chMax val="1"/>
          <dgm:chPref val="1"/>
        </dgm:presLayoutVars>
      </dgm:prSet>
      <dgm:spPr/>
    </dgm:pt>
    <dgm:pt modelId="{D594D795-80E8-4198-AFAF-ABDE0ADB1AFB}" type="pres">
      <dgm:prSet presAssocID="{C36712D9-1EF3-4ECA-A25F-5FAF4581C205}" presName="sibTrans" presStyleCnt="0"/>
      <dgm:spPr/>
    </dgm:pt>
    <dgm:pt modelId="{2E58EB86-C9FC-4799-B3DD-82478E4485CA}" type="pres">
      <dgm:prSet presAssocID="{F4F7D5C9-6D95-4A7F-9EC2-85977527238A}" presName="compNode" presStyleCnt="0"/>
      <dgm:spPr/>
    </dgm:pt>
    <dgm:pt modelId="{38C0ED39-FB68-403A-A5D0-A50616BFC705}" type="pres">
      <dgm:prSet presAssocID="{F4F7D5C9-6D95-4A7F-9EC2-85977527238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5AE56E0-1494-40D8-A074-D6F19AC4C376}" type="pres">
      <dgm:prSet presAssocID="{F4F7D5C9-6D95-4A7F-9EC2-85977527238A}" presName="spaceRect" presStyleCnt="0"/>
      <dgm:spPr/>
    </dgm:pt>
    <dgm:pt modelId="{BD628C77-44B5-4A29-863D-07FD863F8E8D}" type="pres">
      <dgm:prSet presAssocID="{F4F7D5C9-6D95-4A7F-9EC2-85977527238A}" presName="textRect" presStyleLbl="revTx" presStyleIdx="2" presStyleCnt="4">
        <dgm:presLayoutVars>
          <dgm:chMax val="1"/>
          <dgm:chPref val="1"/>
        </dgm:presLayoutVars>
      </dgm:prSet>
      <dgm:spPr/>
    </dgm:pt>
    <dgm:pt modelId="{B0BB5DB4-7737-4799-B80E-AAD3F3DA2B37}" type="pres">
      <dgm:prSet presAssocID="{23FC7221-C085-48FA-8527-4471B3325C87}" presName="sibTrans" presStyleCnt="0"/>
      <dgm:spPr/>
    </dgm:pt>
    <dgm:pt modelId="{D1FE9493-47A1-4E49-BB72-AA18D87EC81C}" type="pres">
      <dgm:prSet presAssocID="{559B7AEB-1AF0-40A5-A74B-BD4646BAB38C}" presName="compNode" presStyleCnt="0"/>
      <dgm:spPr/>
    </dgm:pt>
    <dgm:pt modelId="{47E6BF64-16C2-4012-A70F-1B66818E7CF0}" type="pres">
      <dgm:prSet presAssocID="{559B7AEB-1AF0-40A5-A74B-BD4646BAB38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C599622E-47CB-41E3-A7F0-13CE50F24AB3}" type="pres">
      <dgm:prSet presAssocID="{559B7AEB-1AF0-40A5-A74B-BD4646BAB38C}" presName="spaceRect" presStyleCnt="0"/>
      <dgm:spPr/>
    </dgm:pt>
    <dgm:pt modelId="{248A2EC3-D40E-4694-9B2F-EC68B18A75C4}" type="pres">
      <dgm:prSet presAssocID="{559B7AEB-1AF0-40A5-A74B-BD4646BAB38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719A015-067D-4A8D-BABB-64DC54AE1DCD}" srcId="{5AE2E7C3-520D-43BF-BBF1-964438281099}" destId="{559B7AEB-1AF0-40A5-A74B-BD4646BAB38C}" srcOrd="3" destOrd="0" parTransId="{4E6726F6-D07C-4815-85CB-2D6A361B056D}" sibTransId="{500A8C15-426E-4029-8ADB-D7484BC1475B}"/>
    <dgm:cxn modelId="{4666271F-0C88-4E05-9249-F9A7792609C3}" type="presOf" srcId="{A6AF75D7-D266-4DF8-88F0-868C51C30212}" destId="{0C361C27-5DD2-4FD3-B274-B0D0ABE25ECB}" srcOrd="0" destOrd="0" presId="urn:microsoft.com/office/officeart/2018/2/layout/IconLabelList"/>
    <dgm:cxn modelId="{65C36F1F-849B-423F-8260-BE4C3BFE2207}" srcId="{5AE2E7C3-520D-43BF-BBF1-964438281099}" destId="{F4F7D5C9-6D95-4A7F-9EC2-85977527238A}" srcOrd="2" destOrd="0" parTransId="{77F2EB2E-E874-4368-9A38-413215F31867}" sibTransId="{23FC7221-C085-48FA-8527-4471B3325C87}"/>
    <dgm:cxn modelId="{C2B91B27-037F-4D39-A70B-36C06E29E635}" type="presOf" srcId="{EC47BD8C-DAAE-466A-BD89-86D6A2FACF9C}" destId="{EF020CAA-CF2F-48CA-8BCE-D9D234FA1E9A}" srcOrd="0" destOrd="0" presId="urn:microsoft.com/office/officeart/2018/2/layout/IconLabelList"/>
    <dgm:cxn modelId="{6FE1FE2C-0E02-450C-A951-88B083C35D53}" type="presOf" srcId="{559B7AEB-1AF0-40A5-A74B-BD4646BAB38C}" destId="{248A2EC3-D40E-4694-9B2F-EC68B18A75C4}" srcOrd="0" destOrd="0" presId="urn:microsoft.com/office/officeart/2018/2/layout/IconLabelList"/>
    <dgm:cxn modelId="{D4FC0148-2010-48A6-9499-E6C9BA982AFE}" type="presOf" srcId="{F4F7D5C9-6D95-4A7F-9EC2-85977527238A}" destId="{BD628C77-44B5-4A29-863D-07FD863F8E8D}" srcOrd="0" destOrd="0" presId="urn:microsoft.com/office/officeart/2018/2/layout/IconLabelList"/>
    <dgm:cxn modelId="{1956E4B6-1EBD-4060-A195-B5A44FDF5941}" srcId="{5AE2E7C3-520D-43BF-BBF1-964438281099}" destId="{A6AF75D7-D266-4DF8-88F0-868C51C30212}" srcOrd="0" destOrd="0" parTransId="{D900580B-5225-4361-AA47-3132A377300D}" sibTransId="{F20A2F7F-6729-4FDB-B846-C7E0850B0019}"/>
    <dgm:cxn modelId="{06FEB5CD-0E95-43EE-9DAF-4679A95FE61C}" srcId="{5AE2E7C3-520D-43BF-BBF1-964438281099}" destId="{EC47BD8C-DAAE-466A-BD89-86D6A2FACF9C}" srcOrd="1" destOrd="0" parTransId="{095D9F30-98BC-4574-9B9E-48ADAEEA8E81}" sibTransId="{C36712D9-1EF3-4ECA-A25F-5FAF4581C205}"/>
    <dgm:cxn modelId="{E1F29FDB-A3AB-4CE1-B29B-7B3F63E27EBF}" type="presOf" srcId="{5AE2E7C3-520D-43BF-BBF1-964438281099}" destId="{2E802B79-D99A-475F-B168-6A7D9700EFD7}" srcOrd="0" destOrd="0" presId="urn:microsoft.com/office/officeart/2018/2/layout/IconLabelList"/>
    <dgm:cxn modelId="{CD9033E2-BE0C-4A52-8572-4A47BFD9FFD5}" type="presParOf" srcId="{2E802B79-D99A-475F-B168-6A7D9700EFD7}" destId="{F57E941E-7D26-497D-ADD3-AAB63EF74388}" srcOrd="0" destOrd="0" presId="urn:microsoft.com/office/officeart/2018/2/layout/IconLabelList"/>
    <dgm:cxn modelId="{D7D7FDC5-4C6F-486B-9017-42F307D8BD49}" type="presParOf" srcId="{F57E941E-7D26-497D-ADD3-AAB63EF74388}" destId="{AD783940-021D-40AC-9F53-0A43A290624B}" srcOrd="0" destOrd="0" presId="urn:microsoft.com/office/officeart/2018/2/layout/IconLabelList"/>
    <dgm:cxn modelId="{20CE0FC3-7F3E-4796-ACCB-7F8531D5DCA1}" type="presParOf" srcId="{F57E941E-7D26-497D-ADD3-AAB63EF74388}" destId="{15586B59-F495-41D5-AAC6-95E90F412F25}" srcOrd="1" destOrd="0" presId="urn:microsoft.com/office/officeart/2018/2/layout/IconLabelList"/>
    <dgm:cxn modelId="{16073D9B-2D45-4027-A7CC-24F6DDB4CD17}" type="presParOf" srcId="{F57E941E-7D26-497D-ADD3-AAB63EF74388}" destId="{0C361C27-5DD2-4FD3-B274-B0D0ABE25ECB}" srcOrd="2" destOrd="0" presId="urn:microsoft.com/office/officeart/2018/2/layout/IconLabelList"/>
    <dgm:cxn modelId="{9489634F-64C4-438C-8AE6-E224994CA340}" type="presParOf" srcId="{2E802B79-D99A-475F-B168-6A7D9700EFD7}" destId="{C9E22CA4-DA5C-4C08-8A52-702DEE9EA571}" srcOrd="1" destOrd="0" presId="urn:microsoft.com/office/officeart/2018/2/layout/IconLabelList"/>
    <dgm:cxn modelId="{35AAB15C-3D3F-4402-88A3-1E0D7E0F1B52}" type="presParOf" srcId="{2E802B79-D99A-475F-B168-6A7D9700EFD7}" destId="{C04C2DAD-4D23-4279-A290-6F97C8A6177F}" srcOrd="2" destOrd="0" presId="urn:microsoft.com/office/officeart/2018/2/layout/IconLabelList"/>
    <dgm:cxn modelId="{5BC47488-008E-417D-8F17-35B5AA5CB60D}" type="presParOf" srcId="{C04C2DAD-4D23-4279-A290-6F97C8A6177F}" destId="{39CFF3CB-CCEC-4BAD-8A44-F3717B4E4635}" srcOrd="0" destOrd="0" presId="urn:microsoft.com/office/officeart/2018/2/layout/IconLabelList"/>
    <dgm:cxn modelId="{FECFB0BB-3DA9-4545-B982-9E7ED8ABCB66}" type="presParOf" srcId="{C04C2DAD-4D23-4279-A290-6F97C8A6177F}" destId="{B2AE4DE1-6EA6-4DF6-B419-87487A911520}" srcOrd="1" destOrd="0" presId="urn:microsoft.com/office/officeart/2018/2/layout/IconLabelList"/>
    <dgm:cxn modelId="{FA8F358F-7648-4B3D-A8D1-6F9556DF1BB1}" type="presParOf" srcId="{C04C2DAD-4D23-4279-A290-6F97C8A6177F}" destId="{EF020CAA-CF2F-48CA-8BCE-D9D234FA1E9A}" srcOrd="2" destOrd="0" presId="urn:microsoft.com/office/officeart/2018/2/layout/IconLabelList"/>
    <dgm:cxn modelId="{F5E674DF-C6E4-4B23-992F-4C8A95BEBF80}" type="presParOf" srcId="{2E802B79-D99A-475F-B168-6A7D9700EFD7}" destId="{D594D795-80E8-4198-AFAF-ABDE0ADB1AFB}" srcOrd="3" destOrd="0" presId="urn:microsoft.com/office/officeart/2018/2/layout/IconLabelList"/>
    <dgm:cxn modelId="{8DA8EE0A-6BC3-4B79-B125-502620053B84}" type="presParOf" srcId="{2E802B79-D99A-475F-B168-6A7D9700EFD7}" destId="{2E58EB86-C9FC-4799-B3DD-82478E4485CA}" srcOrd="4" destOrd="0" presId="urn:microsoft.com/office/officeart/2018/2/layout/IconLabelList"/>
    <dgm:cxn modelId="{0CE42111-A535-474C-8E01-8FAED33D0A08}" type="presParOf" srcId="{2E58EB86-C9FC-4799-B3DD-82478E4485CA}" destId="{38C0ED39-FB68-403A-A5D0-A50616BFC705}" srcOrd="0" destOrd="0" presId="urn:microsoft.com/office/officeart/2018/2/layout/IconLabelList"/>
    <dgm:cxn modelId="{55001CAD-B8FD-4F52-9DE0-127BCB188262}" type="presParOf" srcId="{2E58EB86-C9FC-4799-B3DD-82478E4485CA}" destId="{75AE56E0-1494-40D8-A074-D6F19AC4C376}" srcOrd="1" destOrd="0" presId="urn:microsoft.com/office/officeart/2018/2/layout/IconLabelList"/>
    <dgm:cxn modelId="{C37D8CC0-DCBB-4C15-8D49-B7B757C29438}" type="presParOf" srcId="{2E58EB86-C9FC-4799-B3DD-82478E4485CA}" destId="{BD628C77-44B5-4A29-863D-07FD863F8E8D}" srcOrd="2" destOrd="0" presId="urn:microsoft.com/office/officeart/2018/2/layout/IconLabelList"/>
    <dgm:cxn modelId="{C6D927DD-103A-4EC6-B798-D214AF71EBA2}" type="presParOf" srcId="{2E802B79-D99A-475F-B168-6A7D9700EFD7}" destId="{B0BB5DB4-7737-4799-B80E-AAD3F3DA2B37}" srcOrd="5" destOrd="0" presId="urn:microsoft.com/office/officeart/2018/2/layout/IconLabelList"/>
    <dgm:cxn modelId="{7D304B56-F297-4EBD-94F7-D1F8EA7A6892}" type="presParOf" srcId="{2E802B79-D99A-475F-B168-6A7D9700EFD7}" destId="{D1FE9493-47A1-4E49-BB72-AA18D87EC81C}" srcOrd="6" destOrd="0" presId="urn:microsoft.com/office/officeart/2018/2/layout/IconLabelList"/>
    <dgm:cxn modelId="{C680779E-E3C6-4398-AC2C-62DF53A12F0F}" type="presParOf" srcId="{D1FE9493-47A1-4E49-BB72-AA18D87EC81C}" destId="{47E6BF64-16C2-4012-A70F-1B66818E7CF0}" srcOrd="0" destOrd="0" presId="urn:microsoft.com/office/officeart/2018/2/layout/IconLabelList"/>
    <dgm:cxn modelId="{047767F1-7A21-4599-B2E5-C2F895E1C871}" type="presParOf" srcId="{D1FE9493-47A1-4E49-BB72-AA18D87EC81C}" destId="{C599622E-47CB-41E3-A7F0-13CE50F24AB3}" srcOrd="1" destOrd="0" presId="urn:microsoft.com/office/officeart/2018/2/layout/IconLabelList"/>
    <dgm:cxn modelId="{4E334F34-047B-485E-A0DC-2A294AF68F99}" type="presParOf" srcId="{D1FE9493-47A1-4E49-BB72-AA18D87EC81C}" destId="{248A2EC3-D40E-4694-9B2F-EC68B18A75C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CB1F7-0E2F-49FC-8ECB-556EBA57B3C8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D7624-D059-4621-8A9D-8E692B41B88A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Westminster Canterbury of Richmond – study in 2016</a:t>
          </a:r>
        </a:p>
      </dsp:txBody>
      <dsp:txXfrm>
        <a:off x="417971" y="2644140"/>
        <a:ext cx="2889450" cy="720000"/>
      </dsp:txXfrm>
    </dsp:sp>
    <dsp:sp modelId="{95514184-A872-41D4-A843-8E88F094E412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784D5-6A8A-4BF0-A5A5-920790568743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Bridgewater Retirement Community Strategic Plan Initiative</a:t>
          </a:r>
        </a:p>
      </dsp:txBody>
      <dsp:txXfrm>
        <a:off x="3813075" y="2644140"/>
        <a:ext cx="2889450" cy="720000"/>
      </dsp:txXfrm>
    </dsp:sp>
    <dsp:sp modelId="{C1E29A0A-F145-428A-9CDA-06C4DBBE8BB9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C821F-284B-483E-88DB-D2B71A21AA8F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Partnered with VPAS and Holleran </a:t>
          </a:r>
        </a:p>
      </dsp:txBody>
      <dsp:txXfrm>
        <a:off x="7208178" y="2644140"/>
        <a:ext cx="28894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D0949-1744-48C5-A65F-D279B29358BD}">
      <dsp:nvSpPr>
        <dsp:cNvPr id="0" name=""/>
        <dsp:cNvSpPr/>
      </dsp:nvSpPr>
      <dsp:spPr>
        <a:xfrm>
          <a:off x="0" y="152734"/>
          <a:ext cx="5257798" cy="147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54% of Seniors in Rockingham County pay more than 30% of their income on housing</a:t>
          </a:r>
        </a:p>
      </dsp:txBody>
      <dsp:txXfrm>
        <a:off x="71965" y="224699"/>
        <a:ext cx="5113868" cy="1330270"/>
      </dsp:txXfrm>
    </dsp:sp>
    <dsp:sp modelId="{5084D726-5077-4F87-B10D-3358F91AAC4D}">
      <dsp:nvSpPr>
        <dsp:cNvPr id="0" name=""/>
        <dsp:cNvSpPr/>
      </dsp:nvSpPr>
      <dsp:spPr>
        <a:xfrm>
          <a:off x="0" y="1707574"/>
          <a:ext cx="5257798" cy="147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Significant shortage of healthcare providers (Medical, Mental and Dental)</a:t>
          </a:r>
        </a:p>
      </dsp:txBody>
      <dsp:txXfrm>
        <a:off x="71965" y="1779539"/>
        <a:ext cx="5113868" cy="1330270"/>
      </dsp:txXfrm>
    </dsp:sp>
    <dsp:sp modelId="{56537899-35F7-4BE3-8858-EE3AF5EEC8F4}">
      <dsp:nvSpPr>
        <dsp:cNvPr id="0" name=""/>
        <dsp:cNvSpPr/>
      </dsp:nvSpPr>
      <dsp:spPr>
        <a:xfrm>
          <a:off x="0" y="3262415"/>
          <a:ext cx="5257798" cy="147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17% have been told they have a major depressive disorder</a:t>
          </a:r>
        </a:p>
      </dsp:txBody>
      <dsp:txXfrm>
        <a:off x="71965" y="3334380"/>
        <a:ext cx="5113868" cy="13302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B6575-9547-490C-9C3B-5793E53F8960}">
      <dsp:nvSpPr>
        <dsp:cNvPr id="0" name=""/>
        <dsp:cNvSpPr/>
      </dsp:nvSpPr>
      <dsp:spPr>
        <a:xfrm>
          <a:off x="2770558" y="-228419"/>
          <a:ext cx="3874938" cy="355798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6A248-3B7B-4BE2-B031-9D4ABDA59C70}">
      <dsp:nvSpPr>
        <dsp:cNvPr id="0" name=""/>
        <dsp:cNvSpPr/>
      </dsp:nvSpPr>
      <dsp:spPr>
        <a:xfrm>
          <a:off x="3528815" y="802436"/>
          <a:ext cx="2403037" cy="851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+mj-lt"/>
              <a:ea typeface="+mj-ea"/>
              <a:cs typeface="+mj-cs"/>
            </a:rPr>
            <a:t>Lack of Transportation</a:t>
          </a:r>
          <a:endParaRPr lang="en-US" sz="2400" b="1" kern="1200"/>
        </a:p>
      </dsp:txBody>
      <dsp:txXfrm>
        <a:off x="3528815" y="802436"/>
        <a:ext cx="2403037" cy="851689"/>
      </dsp:txXfrm>
    </dsp:sp>
    <dsp:sp modelId="{4940BCF5-DE17-434B-A6C0-658C773096D4}">
      <dsp:nvSpPr>
        <dsp:cNvPr id="0" name=""/>
        <dsp:cNvSpPr/>
      </dsp:nvSpPr>
      <dsp:spPr>
        <a:xfrm>
          <a:off x="1918953" y="1533565"/>
          <a:ext cx="3874938" cy="355798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shade val="50000"/>
            <a:hueOff val="210514"/>
            <a:satOff val="-10459"/>
            <a:lumOff val="292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6352E-E17A-4ACB-BC76-C8A6391E4D09}">
      <dsp:nvSpPr>
        <dsp:cNvPr id="0" name=""/>
        <dsp:cNvSpPr/>
      </dsp:nvSpPr>
      <dsp:spPr>
        <a:xfrm>
          <a:off x="2746950" y="2716282"/>
          <a:ext cx="1703786" cy="851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+mj-lt"/>
              <a:ea typeface="+mj-ea"/>
              <a:cs typeface="+mj-cs"/>
            </a:rPr>
            <a:t>Inability to pay out of pocket expenses</a:t>
          </a:r>
          <a:endParaRPr lang="en-US" sz="2000" b="1" kern="1200"/>
        </a:p>
      </dsp:txBody>
      <dsp:txXfrm>
        <a:off x="2746950" y="2716282"/>
        <a:ext cx="1703786" cy="851689"/>
      </dsp:txXfrm>
    </dsp:sp>
    <dsp:sp modelId="{B37425AC-7D4D-470A-B151-1A2694669B01}">
      <dsp:nvSpPr>
        <dsp:cNvPr id="0" name=""/>
        <dsp:cNvSpPr/>
      </dsp:nvSpPr>
      <dsp:spPr>
        <a:xfrm>
          <a:off x="3045744" y="3540954"/>
          <a:ext cx="3329172" cy="305761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shade val="50000"/>
            <a:hueOff val="210514"/>
            <a:satOff val="-10459"/>
            <a:lumOff val="292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BA530-28BE-44F5-B493-A8B33BAABAB3}">
      <dsp:nvSpPr>
        <dsp:cNvPr id="0" name=""/>
        <dsp:cNvSpPr/>
      </dsp:nvSpPr>
      <dsp:spPr>
        <a:xfrm>
          <a:off x="3908232" y="4761461"/>
          <a:ext cx="1703786" cy="851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+mj-lt"/>
              <a:ea typeface="+mj-ea"/>
              <a:cs typeface="+mj-cs"/>
            </a:rPr>
            <a:t>Inability to navigate the healthcare system</a:t>
          </a:r>
        </a:p>
      </dsp:txBody>
      <dsp:txXfrm>
        <a:off x="3908232" y="4761461"/>
        <a:ext cx="1703786" cy="8516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BF091-D384-41D3-A5DB-C3B422199BD7}">
      <dsp:nvSpPr>
        <dsp:cNvPr id="0" name=""/>
        <dsp:cNvSpPr/>
      </dsp:nvSpPr>
      <dsp:spPr>
        <a:xfrm>
          <a:off x="-4379669" y="-836669"/>
          <a:ext cx="6506304" cy="6506304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1D7CE-9FEC-4545-B572-283FCB249571}">
      <dsp:nvSpPr>
        <dsp:cNvPr id="0" name=""/>
        <dsp:cNvSpPr/>
      </dsp:nvSpPr>
      <dsp:spPr>
        <a:xfrm>
          <a:off x="2094444" y="734519"/>
          <a:ext cx="7602786" cy="348386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8083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chemeClr val="bg1"/>
              </a:solidFill>
              <a:effectLst/>
              <a:latin typeface="Segoe UI"/>
              <a:ea typeface="Times New Roman"/>
              <a:cs typeface="Times New Roman"/>
            </a:rPr>
            <a:t>Navigating/accessing health care and social services</a:t>
          </a:r>
          <a:endParaRPr lang="en-US" sz="1800" kern="120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chemeClr val="bg1"/>
              </a:solidFill>
              <a:effectLst/>
              <a:latin typeface="Segoe UI"/>
              <a:ea typeface="Times New Roman"/>
              <a:cs typeface="Times New Roman"/>
            </a:rPr>
            <a:t>Chronic disease management</a:t>
          </a:r>
          <a:endParaRPr lang="en-US" sz="1800" kern="120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chemeClr val="bg1"/>
              </a:solidFill>
              <a:effectLst/>
              <a:latin typeface="Segoe UI"/>
              <a:ea typeface="Times New Roman"/>
              <a:cs typeface="Times New Roman"/>
            </a:rPr>
            <a:t>Transportation</a:t>
          </a:r>
          <a:endParaRPr lang="en-US" sz="1800" kern="120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>
              <a:solidFill>
                <a:schemeClr val="bg1"/>
              </a:solidFill>
              <a:effectLst/>
              <a:latin typeface="Segoe UI"/>
              <a:ea typeface="Times New Roman"/>
              <a:cs typeface="Times New Roman"/>
            </a:rPr>
            <a:t>Poverty/financial insecurity</a:t>
          </a:r>
          <a:endParaRPr lang="en-US" sz="1800" b="1" kern="120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chemeClr val="bg1"/>
              </a:solidFill>
              <a:effectLst/>
              <a:latin typeface="Segoe UI"/>
              <a:ea typeface="Times New Roman"/>
              <a:cs typeface="Times New Roman"/>
            </a:rPr>
            <a:t>Alzheimer’s disease/dementia/memory loss</a:t>
          </a:r>
          <a:endParaRPr lang="en-US" sz="1800" kern="120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>
            <a:solidFill>
              <a:schemeClr val="bg1"/>
            </a:solidFill>
          </a:endParaRPr>
        </a:p>
      </dsp:txBody>
      <dsp:txXfrm>
        <a:off x="2094444" y="734519"/>
        <a:ext cx="7602786" cy="3483869"/>
      </dsp:txXfrm>
    </dsp:sp>
    <dsp:sp modelId="{91664CF1-6EE9-44FA-B6C7-5B65A36E5634}">
      <dsp:nvSpPr>
        <dsp:cNvPr id="0" name=""/>
        <dsp:cNvSpPr/>
      </dsp:nvSpPr>
      <dsp:spPr>
        <a:xfrm>
          <a:off x="632721" y="743469"/>
          <a:ext cx="2914630" cy="3346025"/>
        </a:xfrm>
        <a:prstGeom prst="chevron">
          <a:avLst/>
        </a:prstGeom>
        <a:solidFill>
          <a:srgbClr val="37819B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86224-E98B-4468-BD90-1752443B0DAB}">
      <dsp:nvSpPr>
        <dsp:cNvPr id="0" name=""/>
        <dsp:cNvSpPr/>
      </dsp:nvSpPr>
      <dsp:spPr>
        <a:xfrm rot="10800000">
          <a:off x="2911287" y="1755686"/>
          <a:ext cx="7708005" cy="2354822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0614" tIns="106680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Top 6 Most Pressing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Alzheimer’s Disease/Dementia/Memory Loss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Lack of Knowledge about Available Services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Maintaining Independence at Home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Injuries/Falls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Chronic Disease Management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Social Isolation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/>
        </a:p>
      </dsp:txBody>
      <dsp:txXfrm rot="10800000">
        <a:off x="3499992" y="1755686"/>
        <a:ext cx="7119300" cy="2354822"/>
      </dsp:txXfrm>
    </dsp:sp>
    <dsp:sp modelId="{935196C9-77B1-4807-BC4B-DAA5EAF2E752}">
      <dsp:nvSpPr>
        <dsp:cNvPr id="0" name=""/>
        <dsp:cNvSpPr/>
      </dsp:nvSpPr>
      <dsp:spPr>
        <a:xfrm>
          <a:off x="881540" y="993503"/>
          <a:ext cx="3879188" cy="3879188"/>
        </a:xfrm>
        <a:prstGeom prst="hexagon">
          <a:avLst/>
        </a:prstGeom>
        <a:blipFill dpi="0" rotWithShape="1">
          <a:blip xmlns:r="http://schemas.openxmlformats.org/officeDocument/2006/relationships" r:embed="rId1">
            <a:alphaModFix amt="9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00" t="8252" r="-2000" b="-30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83940-021D-40AC-9F53-0A43A290624B}">
      <dsp:nvSpPr>
        <dsp:cNvPr id="0" name=""/>
        <dsp:cNvSpPr/>
      </dsp:nvSpPr>
      <dsp:spPr>
        <a:xfrm>
          <a:off x="1138979" y="1206562"/>
          <a:ext cx="932563" cy="932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61C27-5DD2-4FD3-B274-B0D0ABE25ECB}">
      <dsp:nvSpPr>
        <dsp:cNvPr id="0" name=""/>
        <dsp:cNvSpPr/>
      </dsp:nvSpPr>
      <dsp:spPr>
        <a:xfrm>
          <a:off x="569079" y="2430961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Share results with the community (Key informant symposium and Speaker Bureau)</a:t>
          </a:r>
        </a:p>
      </dsp:txBody>
      <dsp:txXfrm>
        <a:off x="569079" y="2430961"/>
        <a:ext cx="2072362" cy="720000"/>
      </dsp:txXfrm>
    </dsp:sp>
    <dsp:sp modelId="{39CFF3CB-CCEC-4BAD-8A44-F3717B4E4635}">
      <dsp:nvSpPr>
        <dsp:cNvPr id="0" name=""/>
        <dsp:cNvSpPr/>
      </dsp:nvSpPr>
      <dsp:spPr>
        <a:xfrm>
          <a:off x="3574005" y="1206562"/>
          <a:ext cx="932563" cy="932563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20CAA-CF2F-48CA-8BCE-D9D234FA1E9A}">
      <dsp:nvSpPr>
        <dsp:cNvPr id="0" name=""/>
        <dsp:cNvSpPr/>
      </dsp:nvSpPr>
      <dsp:spPr>
        <a:xfrm>
          <a:off x="3004105" y="2430961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Website – ValleySeniors.info</a:t>
          </a:r>
        </a:p>
      </dsp:txBody>
      <dsp:txXfrm>
        <a:off x="3004105" y="2430961"/>
        <a:ext cx="2072362" cy="720000"/>
      </dsp:txXfrm>
    </dsp:sp>
    <dsp:sp modelId="{38C0ED39-FB68-403A-A5D0-A50616BFC705}">
      <dsp:nvSpPr>
        <dsp:cNvPr id="0" name=""/>
        <dsp:cNvSpPr/>
      </dsp:nvSpPr>
      <dsp:spPr>
        <a:xfrm>
          <a:off x="6009031" y="1206562"/>
          <a:ext cx="932563" cy="932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28C77-44B5-4A29-863D-07FD863F8E8D}">
      <dsp:nvSpPr>
        <dsp:cNvPr id="0" name=""/>
        <dsp:cNvSpPr/>
      </dsp:nvSpPr>
      <dsp:spPr>
        <a:xfrm>
          <a:off x="5439131" y="2430961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Partnerships with other nonprofits</a:t>
          </a:r>
        </a:p>
      </dsp:txBody>
      <dsp:txXfrm>
        <a:off x="5439131" y="2430961"/>
        <a:ext cx="2072362" cy="720000"/>
      </dsp:txXfrm>
    </dsp:sp>
    <dsp:sp modelId="{47E6BF64-16C2-4012-A70F-1B66818E7CF0}">
      <dsp:nvSpPr>
        <dsp:cNvPr id="0" name=""/>
        <dsp:cNvSpPr/>
      </dsp:nvSpPr>
      <dsp:spPr>
        <a:xfrm>
          <a:off x="8444057" y="1206562"/>
          <a:ext cx="932563" cy="9325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A2EC3-D40E-4694-9B2F-EC68B18A75C4}">
      <dsp:nvSpPr>
        <dsp:cNvPr id="0" name=""/>
        <dsp:cNvSpPr/>
      </dsp:nvSpPr>
      <dsp:spPr>
        <a:xfrm>
          <a:off x="7874157" y="2430961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BRC corporate initiative</a:t>
          </a:r>
        </a:p>
      </dsp:txBody>
      <dsp:txXfrm>
        <a:off x="7874157" y="2430961"/>
        <a:ext cx="207236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EA56D-EE86-49F0-A6E2-ED3A69CE9A56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3375F-6049-4CF9-A21C-D977A7652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2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All selected</a:t>
            </a:r>
            <a:r>
              <a:rPr lang="en-US" baseline="0">
                <a:solidFill>
                  <a:srgbClr val="FF0000"/>
                </a:solidFill>
              </a:rPr>
              <a:t> over 50% of the time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86C45-8547-4494-9BAE-9D163275FA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50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All selected by</a:t>
            </a:r>
            <a:r>
              <a:rPr lang="en-US" baseline="0">
                <a:solidFill>
                  <a:srgbClr val="FF0000"/>
                </a:solidFill>
              </a:rPr>
              <a:t> more than 50% of respondents.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86C45-8547-4494-9BAE-9D163275FA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50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FF0000"/>
                </a:solidFill>
              </a:rPr>
              <a:t>Key</a:t>
            </a:r>
            <a:r>
              <a:rPr lang="en-US" baseline="0">
                <a:solidFill>
                  <a:srgbClr val="FF0000"/>
                </a:solidFill>
              </a:rPr>
              <a:t> informants were asked to select the Top 5 most pressing issues, then asked to select the 1 that is the most significant.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3375F-6049-4CF9-A21C-D977A76526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50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86C45-8547-4494-9BAE-9D163275FA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50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86C45-8547-4494-9BAE-9D163275FA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50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86C45-8547-4494-9BAE-9D163275FA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50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Caregivers were asked to select the Top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86C45-8547-4494-9BAE-9D163275FA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5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C3F54-B2FA-4F8E-880E-6B62B70190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Section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3135A8-13E7-4336-B7E9-02B4EB5C38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Subheading</a:t>
            </a:r>
          </a:p>
        </p:txBody>
      </p:sp>
    </p:spTree>
    <p:extLst>
      <p:ext uri="{BB962C8B-B14F-4D97-AF65-F5344CB8AC3E}">
        <p14:creationId xmlns:p14="http://schemas.microsoft.com/office/powerpoint/2010/main" val="142013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B4FA1F-C8C6-4136-836F-F3FA0946CA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01208" y="1122363"/>
            <a:ext cx="5666792" cy="2387600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US"/>
              <a:t>Speaker Name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C382AA9-A77F-4D02-AF91-7EF55FF3FD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1206" y="3602038"/>
            <a:ext cx="5666793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Bio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05052D29-3AAC-44B1-B0C6-FFF41039DE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1920240"/>
            <a:ext cx="3017520" cy="301752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headshot</a:t>
            </a:r>
          </a:p>
        </p:txBody>
      </p:sp>
    </p:spTree>
    <p:extLst>
      <p:ext uri="{BB962C8B-B14F-4D97-AF65-F5344CB8AC3E}">
        <p14:creationId xmlns:p14="http://schemas.microsoft.com/office/powerpoint/2010/main" val="100977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A4C10-63E8-49D8-BABC-6BC7AAA954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Content Style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ABF74-79B1-41D1-8871-FA405C94D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45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56ABF-C9EB-46C6-8BBB-7C6013CF4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Content Style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9158B-4BB4-441A-99A4-2C6F36B74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3901A-D701-4DDD-BA18-C34C31735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89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B50EE-48E5-42B6-9D41-0A405D939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05ABB-2F71-47B4-8A67-AEBEF6775C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828800"/>
            <a:ext cx="3932237" cy="4040188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5F7E66D-67D5-4FE2-958B-1497709D4C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393223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Content Style 3</a:t>
            </a:r>
          </a:p>
        </p:txBody>
      </p:sp>
    </p:spTree>
    <p:extLst>
      <p:ext uri="{BB962C8B-B14F-4D97-AF65-F5344CB8AC3E}">
        <p14:creationId xmlns:p14="http://schemas.microsoft.com/office/powerpoint/2010/main" val="135640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AA5F-A447-432A-A5D2-A93D5C1674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Content Style 4</a:t>
            </a:r>
          </a:p>
        </p:txBody>
      </p:sp>
    </p:spTree>
    <p:extLst>
      <p:ext uri="{BB962C8B-B14F-4D97-AF65-F5344CB8AC3E}">
        <p14:creationId xmlns:p14="http://schemas.microsoft.com/office/powerpoint/2010/main" val="409725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43B92-127B-4614-B173-5E2A54E725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Key point.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98E67-8C0B-433B-B24E-8F991F8577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Key point details.</a:t>
            </a:r>
          </a:p>
        </p:txBody>
      </p:sp>
    </p:spTree>
    <p:extLst>
      <p:ext uri="{BB962C8B-B14F-4D97-AF65-F5344CB8AC3E}">
        <p14:creationId xmlns:p14="http://schemas.microsoft.com/office/powerpoint/2010/main" val="62893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A84B7-7925-49D7-9AFB-04AC343862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914" y="2186158"/>
            <a:ext cx="5421086" cy="24856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0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FBB1FC-6E4A-49BA-A995-16997C027B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0004" y="1096961"/>
            <a:ext cx="4718050" cy="4664075"/>
          </a:xfrm>
        </p:spPr>
        <p:txBody>
          <a:bodyPr anchor="ctr"/>
          <a:lstStyle>
            <a:lvl1pPr marL="0" indent="0">
              <a:buNone/>
              <a:defRPr b="0"/>
            </a:lvl1pPr>
          </a:lstStyle>
          <a:p>
            <a:pPr lvl="0"/>
            <a:r>
              <a:rPr lang="en-US"/>
              <a:t>Key number explanation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959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36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BC92E516-7D16-43F9-ACF8-E5A72C05548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664" y="5892225"/>
            <a:ext cx="1112671" cy="8393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B854AA-6037-4DB1-BE69-1EAF4EB3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A076E-CBFC-4BD0-937D-F9CBE0DAF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ECFBDE1-7128-437D-8006-BD503897E58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9" y="70023"/>
            <a:ext cx="1736422" cy="80523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CE17D2E-BAAF-4475-AC47-C252CAF992E1}"/>
              </a:ext>
            </a:extLst>
          </p:cNvPr>
          <p:cNvSpPr/>
          <p:nvPr userDrawn="1"/>
        </p:nvSpPr>
        <p:spPr>
          <a:xfrm>
            <a:off x="10512492" y="4726053"/>
            <a:ext cx="2286000" cy="2286000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8AFB31-4530-4EF4-8DCC-B557CAB5146D}"/>
              </a:ext>
            </a:extLst>
          </p:cNvPr>
          <p:cNvSpPr/>
          <p:nvPr userDrawn="1"/>
        </p:nvSpPr>
        <p:spPr>
          <a:xfrm>
            <a:off x="-606492" y="5183253"/>
            <a:ext cx="1828800" cy="1828800"/>
          </a:xfrm>
          <a:prstGeom prst="ellipse">
            <a:avLst/>
          </a:prstGeom>
          <a:solidFill>
            <a:srgbClr val="92D05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05F9AB-9808-44B0-BB2D-00533CBA8657}"/>
              </a:ext>
            </a:extLst>
          </p:cNvPr>
          <p:cNvSpPr/>
          <p:nvPr userDrawn="1"/>
        </p:nvSpPr>
        <p:spPr>
          <a:xfrm>
            <a:off x="1628708" y="6176963"/>
            <a:ext cx="1554480" cy="1554480"/>
          </a:xfrm>
          <a:prstGeom prst="ellips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5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6" r:id="rId5"/>
    <p:sldLayoutId id="2147483654" r:id="rId6"/>
    <p:sldLayoutId id="2147483651" r:id="rId7"/>
    <p:sldLayoutId id="2147483660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Beth@vpas.info" TargetMode="External"/><Relationship Id="rId4" Type="http://schemas.openxmlformats.org/officeDocument/2006/relationships/hyperlink" Target="mailto:cbudd@brcliving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390B8-6419-4C27-B67A-F8237FE5C6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Aging Experience in Our Community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4BD7E3-D0E5-48E3-A4E4-CFC9806467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Key issues for Community Consideration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67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0A08C8-C7F4-46D7-B504-1C50BF579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410" y="1233241"/>
            <a:ext cx="3701374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Demographic </a:t>
            </a:r>
            <a:b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Highlights</a:t>
            </a:r>
            <a:b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054BEB6A-CB66-4B64-8641-2F07821FD7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0" y="820880"/>
          <a:ext cx="5257799" cy="488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77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0AB22-0D73-41FB-BD9F-00D94E374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Overview: Key Informant Survey </a:t>
            </a:r>
            <a:endParaRPr lang="en-US" kern="1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B940F-8849-4A01-BE35-C9A3EE95A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Targeted community stakeholders in Rockingham and Augusta Counties as well as Harrisonburg City, with expert knowledge about the needs of older adults</a:t>
            </a:r>
            <a:br>
              <a:rPr lang="en-US" sz="2400">
                <a:solidFill>
                  <a:schemeClr val="tx1"/>
                </a:solidFill>
              </a:rPr>
            </a:br>
            <a:endParaRPr lang="en-US" sz="2400">
              <a:solidFill>
                <a:schemeClr val="tx1"/>
              </a:solidFill>
            </a:endParaRPr>
          </a:p>
          <a:p>
            <a:r>
              <a:rPr lang="en-US" sz="2400">
                <a:solidFill>
                  <a:schemeClr val="tx1"/>
                </a:solidFill>
              </a:rPr>
              <a:t>Professions include Government, Housing, and Transportation, Social Services, Health Care Professionals, and Not-For-Profit Leaders</a:t>
            </a:r>
            <a:br>
              <a:rPr lang="en-US" sz="2400">
                <a:solidFill>
                  <a:schemeClr val="tx1"/>
                </a:solidFill>
              </a:rPr>
            </a:br>
            <a:endParaRPr lang="en-US" sz="2400">
              <a:solidFill>
                <a:schemeClr val="tx1"/>
              </a:solidFill>
            </a:endParaRPr>
          </a:p>
          <a:p>
            <a:r>
              <a:rPr lang="en-US" sz="2400" b="1">
                <a:solidFill>
                  <a:schemeClr val="tx1"/>
                </a:solidFill>
              </a:rPr>
              <a:t>83 responses </a:t>
            </a:r>
            <a:r>
              <a:rPr lang="en-US" sz="2400">
                <a:solidFill>
                  <a:schemeClr val="tx1"/>
                </a:solidFill>
              </a:rPr>
              <a:t>were collected during June and July 2019</a:t>
            </a:r>
          </a:p>
          <a:p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90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862884"/>
            <a:ext cx="12440992" cy="6181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EFA49-2205-4FC6-A173-6F375F8AE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2" y="2408349"/>
            <a:ext cx="6773214" cy="1613419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tx1"/>
                </a:solidFill>
              </a:rPr>
              <a:t>Most Significant Barriers</a:t>
            </a:r>
            <a:br>
              <a:rPr lang="en-US" b="1">
                <a:solidFill>
                  <a:schemeClr val="tx1"/>
                </a:solidFill>
              </a:rPr>
            </a:br>
            <a:r>
              <a:rPr lang="en-US" b="1">
                <a:solidFill>
                  <a:schemeClr val="tx1"/>
                </a:solidFill>
              </a:rPr>
              <a:t>to Health Care</a:t>
            </a:r>
            <a:br>
              <a:rPr lang="en-US" b="1"/>
            </a:br>
            <a:r>
              <a:rPr lang="en-US" sz="2700" b="1"/>
              <a:t>According to Key Informants</a:t>
            </a:r>
            <a:endParaRPr lang="en-US" b="1"/>
          </a:p>
        </p:txBody>
      </p:sp>
      <p:graphicFrame>
        <p:nvGraphicFramePr>
          <p:cNvPr id="3" name="Diagram 2"/>
          <p:cNvGraphicFramePr/>
          <p:nvPr/>
        </p:nvGraphicFramePr>
        <p:xfrm>
          <a:off x="4520492" y="167424"/>
          <a:ext cx="8564450" cy="6370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844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01521"/>
            <a:ext cx="7225048" cy="6336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EFA49-2205-4FC6-A173-6F375F8AE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442" y="1472712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Missing/Lacking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Services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42609-CBDB-47A4-B1E5-D3D28C5D0ABB}"/>
              </a:ext>
            </a:extLst>
          </p:cNvPr>
          <p:cNvSpPr txBox="1">
            <a:spLocks/>
          </p:cNvSpPr>
          <p:nvPr/>
        </p:nvSpPr>
        <p:spPr>
          <a:xfrm>
            <a:off x="927279" y="2894581"/>
            <a:ext cx="11057025" cy="2175669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/>
              <a:t>Free/Low-Cost Dental Care</a:t>
            </a:r>
          </a:p>
          <a:p>
            <a:pPr fontAlgn="ctr"/>
            <a:r>
              <a:rPr lang="en-US"/>
              <a:t>Free/Low-Cost Vision Care</a:t>
            </a:r>
          </a:p>
          <a:p>
            <a:pPr fontAlgn="ctr"/>
            <a:r>
              <a:rPr lang="en-US"/>
              <a:t>Memory Care Specialists</a:t>
            </a:r>
          </a:p>
          <a:p>
            <a:pPr fontAlgn="ctr"/>
            <a:r>
              <a:rPr lang="en-US"/>
              <a:t>Geriatricians/Gerontologists</a:t>
            </a:r>
          </a:p>
          <a:p>
            <a:pPr fontAlgn="ctr"/>
            <a:r>
              <a:rPr lang="en-US"/>
              <a:t>Respite Care</a:t>
            </a:r>
          </a:p>
          <a:p>
            <a:pPr fontAlgn="ctr"/>
            <a:r>
              <a:rPr lang="en-US"/>
              <a:t>Caregiver Support Services</a:t>
            </a:r>
          </a:p>
          <a:p>
            <a:pPr fontAlgn="ctr"/>
            <a:endParaRPr lang="en-US"/>
          </a:p>
          <a:p>
            <a:pPr marL="0" indent="0">
              <a:buNone/>
            </a:pPr>
            <a:endParaRPr lang="en-US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Picture 2" descr="C:\Users\akurtz\Downloads\puzzle-654963_1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544" y="-51898"/>
            <a:ext cx="6074534" cy="700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1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28E99EC-A8C1-46C3-87C4-3950D3CE92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7230746"/>
              </p:ext>
            </p:extLst>
          </p:nvPr>
        </p:nvGraphicFramePr>
        <p:xfrm>
          <a:off x="799391" y="1028700"/>
          <a:ext cx="11590986" cy="4832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7F2ED58A-17E8-45F4-9070-2C3AB969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 5 Most Pressing Issues</a:t>
            </a:r>
          </a:p>
        </p:txBody>
      </p:sp>
    </p:spTree>
    <p:extLst>
      <p:ext uri="{BB962C8B-B14F-4D97-AF65-F5344CB8AC3E}">
        <p14:creationId xmlns:p14="http://schemas.microsoft.com/office/powerpoint/2010/main" val="1040236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B698CC-6A1D-407A-BA51-642F5B7F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>
                <a:solidFill>
                  <a:schemeClr val="tx1"/>
                </a:solidFill>
              </a:rPr>
              <a:t>Overview: Community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74498-893C-402A-94CE-334A8D835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115118"/>
            <a:ext cx="6586489" cy="361332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Targeted to people 65 and older living in the city of Harrisonburg and Augusta and Rockingham Counties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Utilized online and written methodology</a:t>
            </a:r>
            <a:br>
              <a:rPr lang="en-US">
                <a:solidFill>
                  <a:schemeClr val="tx1"/>
                </a:solidFill>
              </a:rPr>
            </a:br>
            <a:endParaRPr lang="en-US">
              <a:solidFill>
                <a:schemeClr val="tx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Assessed demographics, needs, and interest services</a:t>
            </a:r>
            <a:br>
              <a:rPr lang="en-US">
                <a:solidFill>
                  <a:schemeClr val="tx1"/>
                </a:solidFill>
              </a:rPr>
            </a:br>
            <a:endParaRPr lang="en-US" b="1">
              <a:solidFill>
                <a:schemeClr val="tx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</a:rPr>
              <a:t>752 responses </a:t>
            </a:r>
            <a:r>
              <a:rPr lang="en-US">
                <a:solidFill>
                  <a:schemeClr val="tx1"/>
                </a:solidFill>
              </a:rPr>
              <a:t>were collected from</a:t>
            </a:r>
          </a:p>
          <a:p>
            <a:r>
              <a:rPr lang="en-US">
                <a:solidFill>
                  <a:schemeClr val="tx1"/>
                </a:solidFill>
              </a:rPr>
              <a:t>	August – October 2019</a:t>
            </a:r>
          </a:p>
        </p:txBody>
      </p:sp>
      <p:pic>
        <p:nvPicPr>
          <p:cNvPr id="5" name="Google Shape;172;p33">
            <a:extLst>
              <a:ext uri="{FF2B5EF4-FFF2-40B4-BE49-F238E27FC236}">
                <a16:creationId xmlns:a16="http://schemas.microsoft.com/office/drawing/2014/main" id="{8109EDD7-927D-465D-BA3A-0AF9D97DA42A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l="20879" r="35016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noFill/>
          <a:effectLst/>
        </p:spPr>
      </p:pic>
      <p:cxnSp>
        <p:nvCxnSpPr>
          <p:cNvPr id="19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298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59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8941" y="1031436"/>
            <a:ext cx="5231311" cy="6013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1FB6F4C-F108-44C5-B8AB-0016D9BCBDFF}"/>
              </a:ext>
            </a:extLst>
          </p:cNvPr>
          <p:cNvSpPr txBox="1">
            <a:spLocks/>
          </p:cNvSpPr>
          <p:nvPr/>
        </p:nvSpPr>
        <p:spPr>
          <a:xfrm>
            <a:off x="294319" y="1031436"/>
            <a:ext cx="5421087" cy="2485683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500" b="1">
                <a:solidFill>
                  <a:schemeClr val="tx1"/>
                </a:solidFill>
              </a:rPr>
              <a:t>71%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63CE378-DA81-48F3-9797-5CE7E24CE17D}"/>
              </a:ext>
            </a:extLst>
          </p:cNvPr>
          <p:cNvSpPr txBox="1">
            <a:spLocks/>
          </p:cNvSpPr>
          <p:nvPr/>
        </p:nvSpPr>
        <p:spPr>
          <a:xfrm>
            <a:off x="294319" y="2342470"/>
            <a:ext cx="4718051" cy="1643269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of the community feel affordable housing for seniors is Extremely or Very Important 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61FB6F4C-F108-44C5-B8AB-0016D9BCBDFF}"/>
              </a:ext>
            </a:extLst>
          </p:cNvPr>
          <p:cNvSpPr txBox="1">
            <a:spLocks/>
          </p:cNvSpPr>
          <p:nvPr/>
        </p:nvSpPr>
        <p:spPr>
          <a:xfrm>
            <a:off x="137416" y="3633032"/>
            <a:ext cx="5421087" cy="2485683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500" b="1">
                <a:solidFill>
                  <a:schemeClr val="tx1"/>
                </a:solidFill>
              </a:rPr>
              <a:t>67%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63CE378-DA81-48F3-9797-5CE7E24CE17D}"/>
              </a:ext>
            </a:extLst>
          </p:cNvPr>
          <p:cNvSpPr txBox="1">
            <a:spLocks/>
          </p:cNvSpPr>
          <p:nvPr/>
        </p:nvSpPr>
        <p:spPr>
          <a:xfrm>
            <a:off x="294318" y="4987927"/>
            <a:ext cx="4718051" cy="1643269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of the community feel access to Home Health Care is Extremely or Very Important </a:t>
            </a:r>
          </a:p>
        </p:txBody>
      </p:sp>
      <p:pic>
        <p:nvPicPr>
          <p:cNvPr id="10242" name="Picture 2" descr="C:\Users\akurtz\Downloads\hands-2906458_1920.jp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69" y="1"/>
            <a:ext cx="7179631" cy="739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5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kurtz\Downloads\mobile-phone-4515168_1920.jp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076" y="0"/>
            <a:ext cx="72336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26558" y="-305874"/>
            <a:ext cx="6310648" cy="7186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CEFA49-2205-4FC6-A173-6F375F8AE94F}"/>
              </a:ext>
            </a:extLst>
          </p:cNvPr>
          <p:cNvSpPr txBox="1">
            <a:spLocks/>
          </p:cNvSpPr>
          <p:nvPr/>
        </p:nvSpPr>
        <p:spPr>
          <a:xfrm>
            <a:off x="6895058" y="3515941"/>
            <a:ext cx="4940629" cy="1925381"/>
          </a:xfrm>
          <a:prstGeom prst="rect">
            <a:avLst/>
          </a:prstGeom>
        </p:spPr>
        <p:txBody>
          <a:bodyPr vert="horz" lIns="91436" tIns="45718" rIns="91436" bIns="45718" rtlCol="0" anchor="b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The majority </a:t>
            </a:r>
            <a:r>
              <a:rPr lang="en-US" sz="3200" b="1"/>
              <a:t>(58%) </a:t>
            </a:r>
            <a:r>
              <a:rPr lang="en-US" sz="3200"/>
              <a:t>feel connected to the community. </a:t>
            </a:r>
            <a:br>
              <a:rPr lang="en-US" sz="3200"/>
            </a:br>
            <a:endParaRPr lang="en-US" sz="3200"/>
          </a:p>
          <a:p>
            <a:br>
              <a:rPr lang="en-US" sz="3200">
                <a:solidFill>
                  <a:schemeClr val="tx1"/>
                </a:solidFill>
              </a:rPr>
            </a:br>
            <a:r>
              <a:rPr lang="en-US" sz="3200" b="1"/>
              <a:t>40%</a:t>
            </a:r>
            <a:r>
              <a:rPr lang="en-US" sz="3200"/>
              <a:t> would like more affordable events geared towards older adults.</a:t>
            </a:r>
            <a:endParaRPr lang="en-US" sz="4100"/>
          </a:p>
        </p:txBody>
      </p:sp>
    </p:spTree>
    <p:extLst>
      <p:ext uri="{BB962C8B-B14F-4D97-AF65-F5344CB8AC3E}">
        <p14:creationId xmlns:p14="http://schemas.microsoft.com/office/powerpoint/2010/main" val="1551928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1FB6F4C-F108-44C5-B8AB-0016D9BCBDFF}"/>
              </a:ext>
            </a:extLst>
          </p:cNvPr>
          <p:cNvSpPr txBox="1">
            <a:spLocks/>
          </p:cNvSpPr>
          <p:nvPr/>
        </p:nvSpPr>
        <p:spPr>
          <a:xfrm>
            <a:off x="3482194" y="1055677"/>
            <a:ext cx="5421087" cy="2485683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200" b="1">
                <a:solidFill>
                  <a:schemeClr val="tx1"/>
                </a:solidFill>
              </a:rPr>
              <a:t>79%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63CE378-DA81-48F3-9797-5CE7E24CE17D}"/>
              </a:ext>
            </a:extLst>
          </p:cNvPr>
          <p:cNvSpPr txBox="1">
            <a:spLocks/>
          </p:cNvSpPr>
          <p:nvPr/>
        </p:nvSpPr>
        <p:spPr>
          <a:xfrm>
            <a:off x="3531249" y="470137"/>
            <a:ext cx="5322975" cy="1823797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Over</a:t>
            </a:r>
            <a:br>
              <a:rPr lang="en-US" sz="2400"/>
            </a:b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participate in family gatherings, </a:t>
            </a:r>
          </a:p>
          <a:p>
            <a:pPr marL="0" indent="0">
              <a:buNone/>
            </a:pPr>
            <a:r>
              <a:rPr lang="en-US" sz="2400"/>
              <a:t>go to restaurants, or church activities.</a:t>
            </a:r>
            <a:endParaRPr lang="en-US" sz="3200">
              <a:latin typeface="Tw Cen MT"/>
              <a:ea typeface="Tw Cen MT"/>
              <a:cs typeface="Times New Roman"/>
            </a:endParaRPr>
          </a:p>
          <a:p>
            <a:pPr marL="0" indent="0">
              <a:buNone/>
            </a:pPr>
            <a:endParaRPr lang="en-US" sz="240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63CE378-DA81-48F3-9797-5CE7E24CE17D}"/>
              </a:ext>
            </a:extLst>
          </p:cNvPr>
          <p:cNvSpPr txBox="1">
            <a:spLocks/>
          </p:cNvSpPr>
          <p:nvPr/>
        </p:nvSpPr>
        <p:spPr>
          <a:xfrm>
            <a:off x="3408057" y="5034203"/>
            <a:ext cx="8084214" cy="1823797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Would like to participate in lifetime learning opportunities.</a:t>
            </a:r>
            <a:endParaRPr lang="en-US" sz="3200">
              <a:latin typeface="Tw Cen MT"/>
              <a:ea typeface="Tw Cen MT"/>
              <a:cs typeface="Times New Roman"/>
            </a:endParaRPr>
          </a:p>
          <a:p>
            <a:pPr marL="0" indent="0">
              <a:buNone/>
            </a:pPr>
            <a:endParaRPr lang="en-US" sz="240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1FB6F4C-F108-44C5-B8AB-0016D9BCBDFF}"/>
              </a:ext>
            </a:extLst>
          </p:cNvPr>
          <p:cNvSpPr txBox="1">
            <a:spLocks/>
          </p:cNvSpPr>
          <p:nvPr/>
        </p:nvSpPr>
        <p:spPr>
          <a:xfrm>
            <a:off x="3482194" y="3970628"/>
            <a:ext cx="5421087" cy="182379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200" b="1">
                <a:solidFill>
                  <a:schemeClr val="tx1"/>
                </a:solidFill>
              </a:rPr>
              <a:t>40%</a:t>
            </a:r>
          </a:p>
        </p:txBody>
      </p:sp>
      <p:pic>
        <p:nvPicPr>
          <p:cNvPr id="8194" name="Picture 2" descr="C:\Users\akurtz\Downloads\family-icon-2316421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88" y="867554"/>
            <a:ext cx="2762069" cy="276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kurtz\Downloads\book-1157658_6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68" y="3894689"/>
            <a:ext cx="2770632" cy="277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850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kurtz\Downloads\stethoscope-icon-2316460_640.png">
            <a:extLst>
              <a:ext uri="{FF2B5EF4-FFF2-40B4-BE49-F238E27FC236}">
                <a16:creationId xmlns:a16="http://schemas.microsoft.com/office/drawing/2014/main" id="{9EFE57C7-0608-4084-8F19-5E29D18BE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715" y="1712760"/>
            <a:ext cx="3400068" cy="340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kurtz\Downloads\symbol-2485366_640.png">
            <a:extLst>
              <a:ext uri="{FF2B5EF4-FFF2-40B4-BE49-F238E27FC236}">
                <a16:creationId xmlns:a16="http://schemas.microsoft.com/office/drawing/2014/main" id="{3884E8FC-A206-4693-8053-FCFF5A792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4FF1E"/>
              </a:clrFrom>
              <a:clrTo>
                <a:srgbClr val="E4FF1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705" y="1712760"/>
            <a:ext cx="3401568" cy="340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A909BC-CCA3-4231-B484-AD14883798FC}"/>
              </a:ext>
            </a:extLst>
          </p:cNvPr>
          <p:cNvSpPr/>
          <p:nvPr/>
        </p:nvSpPr>
        <p:spPr>
          <a:xfrm>
            <a:off x="359749" y="5114328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354"/>
            <a:r>
              <a:rPr lang="en-US" sz="2400">
                <a:solidFill>
                  <a:srgbClr val="000000">
                    <a:lumMod val="65000"/>
                    <a:lumOff val="35000"/>
                  </a:srgbClr>
                </a:solidFill>
                <a:latin typeface="Helvetica LT Pro Black Cond"/>
              </a:rPr>
              <a:t>Doctors’ Appointments </a:t>
            </a:r>
          </a:p>
          <a:p>
            <a:pPr lvl="0" algn="ctr" defTabSz="914354"/>
            <a:r>
              <a:rPr lang="en-US" sz="2400">
                <a:solidFill>
                  <a:srgbClr val="000000">
                    <a:lumMod val="65000"/>
                    <a:lumOff val="35000"/>
                  </a:srgbClr>
                </a:solidFill>
                <a:latin typeface="Helvetica LT Pro Black Cond"/>
              </a:rPr>
              <a:t>(33%)  </a:t>
            </a:r>
            <a:br>
              <a:rPr lang="en-US" sz="2400">
                <a:solidFill>
                  <a:srgbClr val="000000">
                    <a:lumMod val="65000"/>
                    <a:lumOff val="35000"/>
                  </a:srgbClr>
                </a:solidFill>
                <a:latin typeface="Helvetica LT Pro Black Cond"/>
              </a:rPr>
            </a:b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C96606-FE43-497E-B1D7-F1A45D2D7AFF}"/>
              </a:ext>
            </a:extLst>
          </p:cNvPr>
          <p:cNvSpPr/>
          <p:nvPr/>
        </p:nvSpPr>
        <p:spPr>
          <a:xfrm>
            <a:off x="5631489" y="5145240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354"/>
            <a:r>
              <a:rPr lang="en-US" sz="2400">
                <a:solidFill>
                  <a:srgbClr val="000000">
                    <a:lumMod val="65000"/>
                    <a:lumOff val="35000"/>
                  </a:srgbClr>
                </a:solidFill>
                <a:latin typeface="Helvetica LT Pro Black Cond"/>
              </a:rPr>
              <a:t>Grocery Stores</a:t>
            </a:r>
          </a:p>
          <a:p>
            <a:pPr lvl="0" algn="ctr" defTabSz="914354"/>
            <a:r>
              <a:rPr lang="en-US" sz="2400">
                <a:solidFill>
                  <a:srgbClr val="000000">
                    <a:lumMod val="65000"/>
                    <a:lumOff val="35000"/>
                  </a:srgbClr>
                </a:solidFill>
                <a:latin typeface="Helvetica LT Pro Black Cond"/>
              </a:rPr>
              <a:t>(22%)  </a:t>
            </a:r>
            <a:br>
              <a:rPr lang="en-US" sz="2400">
                <a:solidFill>
                  <a:srgbClr val="000000">
                    <a:lumMod val="65000"/>
                    <a:lumOff val="35000"/>
                  </a:srgbClr>
                </a:solidFill>
                <a:latin typeface="Helvetica LT Pro Black Cond"/>
              </a:rPr>
            </a:b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FD796B-ECC9-40E8-9D0B-1F3FA57D5071}"/>
              </a:ext>
            </a:extLst>
          </p:cNvPr>
          <p:cNvSpPr/>
          <p:nvPr/>
        </p:nvSpPr>
        <p:spPr>
          <a:xfrm>
            <a:off x="2672862" y="297122"/>
            <a:ext cx="78114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>
                <a:solidFill>
                  <a:srgbClr val="000000">
                    <a:lumMod val="65000"/>
                    <a:lumOff val="35000"/>
                  </a:srgbClr>
                </a:solidFill>
                <a:latin typeface="Helvetica LT Pro Black Cond"/>
                <a:ea typeface="+mj-ea"/>
                <a:cs typeface="+mj-cs"/>
              </a:rPr>
              <a:t>Greatest Transportation Need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0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8D0F-F81F-44D1-A8A2-9709D9AB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BRC </a:t>
            </a:r>
            <a:r>
              <a:rPr lang="en-US">
                <a:latin typeface="Brush Script MT" panose="03060802040406070304" pitchFamily="66" charset="0"/>
              </a:rPr>
              <a:t>Speakers Bureau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A54F1-B387-4667-A37A-5DCB0309A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Share our experience and knowledge of healthy aging</a:t>
            </a:r>
          </a:p>
          <a:p>
            <a:r>
              <a:rPr lang="en-US"/>
              <a:t>Working with community partners to raise of awareness of the needs of Seniors in the Harrisonburg City, Rockingham County and Augusta County communities</a:t>
            </a:r>
          </a:p>
          <a:p>
            <a:r>
              <a:rPr lang="en-US"/>
              <a:t>Making connections with civic groups and other nonprofits to create future partnerships to benefit the communities where we live and work</a:t>
            </a:r>
          </a:p>
        </p:txBody>
      </p:sp>
    </p:spTree>
    <p:extLst>
      <p:ext uri="{BB962C8B-B14F-4D97-AF65-F5344CB8AC3E}">
        <p14:creationId xmlns:p14="http://schemas.microsoft.com/office/powerpoint/2010/main" val="1900976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CFC67-B072-42F7-9007-87CC4172C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Least Accessible Healthcare Services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3DFB1-9C87-43B9-B980-7D6A5FAD2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>
                <a:solidFill>
                  <a:schemeClr val="tx1"/>
                </a:solidFill>
                <a:sym typeface="Montserrat"/>
              </a:rPr>
              <a:t>Affordable, well-trained, certified home health care providers</a:t>
            </a:r>
          </a:p>
          <a:p>
            <a:r>
              <a:rPr lang="en-US" sz="2400" b="1">
                <a:solidFill>
                  <a:schemeClr val="tx1"/>
                </a:solidFill>
                <a:sym typeface="Montserrat"/>
              </a:rPr>
              <a:t>Health and wellness programs</a:t>
            </a:r>
          </a:p>
          <a:p>
            <a:r>
              <a:rPr lang="en-US" sz="2400" b="1">
                <a:solidFill>
                  <a:schemeClr val="tx1"/>
                </a:solidFill>
                <a:sym typeface="Montserrat"/>
              </a:rPr>
              <a:t>Information on health, housing and other services</a:t>
            </a:r>
            <a:endParaRPr lang="en-US" sz="2400">
              <a:solidFill>
                <a:schemeClr val="tx1"/>
              </a:solidFill>
              <a:sym typeface="Montserrat"/>
            </a:endParaRPr>
          </a:p>
          <a:p>
            <a:r>
              <a:rPr lang="en-US" sz="2400" b="1">
                <a:solidFill>
                  <a:schemeClr val="tx1"/>
                </a:solidFill>
                <a:sym typeface="Montserrat"/>
              </a:rPr>
              <a:t>Home care services</a:t>
            </a:r>
          </a:p>
          <a:p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553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C62DEF-2679-4522-9DB6-A7284A832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>
                <a:solidFill>
                  <a:schemeClr val="tx1"/>
                </a:solidFill>
              </a:rPr>
              <a:t>Overview: Caregiver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3FEEC-1029-438A-B6EB-0D9EA8A88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2" y="2115117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Targeted caregivers who are specifically addressing the needs     of an elderly parent, friend or spouse</a:t>
            </a:r>
            <a:br>
              <a:rPr lang="en-US" sz="1700">
                <a:solidFill>
                  <a:schemeClr val="tx1"/>
                </a:solidFill>
              </a:rPr>
            </a:br>
            <a:endParaRPr lang="en-US" sz="1700">
              <a:solidFill>
                <a:schemeClr val="tx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b="1">
                <a:solidFill>
                  <a:schemeClr val="tx1"/>
                </a:solidFill>
              </a:rPr>
              <a:t>93 responses </a:t>
            </a:r>
            <a:r>
              <a:rPr lang="en-US" sz="1700">
                <a:solidFill>
                  <a:schemeClr val="tx1"/>
                </a:solidFill>
              </a:rPr>
              <a:t>were collected during September/October 2019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>
              <a:solidFill>
                <a:schemeClr val="tx1"/>
              </a:solidFill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82% Female Caregiver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73% of Caregivers were 65 or older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Caregiver Relationship</a:t>
            </a:r>
          </a:p>
          <a:p>
            <a:r>
              <a:rPr lang="en-US" sz="1700">
                <a:solidFill>
                  <a:schemeClr val="tx1"/>
                </a:solidFill>
              </a:rPr>
              <a:t>           41% Spouse </a:t>
            </a:r>
          </a:p>
          <a:p>
            <a:r>
              <a:rPr lang="en-US" sz="1700">
                <a:solidFill>
                  <a:schemeClr val="tx1"/>
                </a:solidFill>
              </a:rPr>
              <a:t>           23% Family Member</a:t>
            </a:r>
          </a:p>
          <a:p>
            <a:r>
              <a:rPr lang="en-US" sz="1700">
                <a:solidFill>
                  <a:schemeClr val="tx1"/>
                </a:solidFill>
              </a:rPr>
              <a:t>           20% Parent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D7124D-92EF-444C-A460-41648104A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585" r="-2" b="157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46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440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FCEFA49-2205-4FC6-A173-6F375F8AE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06" y="-167426"/>
            <a:ext cx="11061879" cy="1613419"/>
          </a:xfrm>
        </p:spPr>
        <p:txBody>
          <a:bodyPr>
            <a:normAutofit/>
          </a:bodyPr>
          <a:lstStyle/>
          <a:p>
            <a:pPr algn="r"/>
            <a:r>
              <a:rPr lang="en-US"/>
              <a:t>Most Pressing Issues</a:t>
            </a:r>
            <a:br>
              <a:rPr lang="en-US"/>
            </a:br>
            <a:r>
              <a:rPr lang="en-US" sz="2000"/>
              <a:t>According to Caregivers</a:t>
            </a:r>
            <a:endParaRPr lang="en-US" b="1"/>
          </a:p>
        </p:txBody>
      </p:sp>
      <p:graphicFrame>
        <p:nvGraphicFramePr>
          <p:cNvPr id="4" name="Diagram 3"/>
          <p:cNvGraphicFramePr/>
          <p:nvPr/>
        </p:nvGraphicFramePr>
        <p:xfrm>
          <a:off x="294075" y="577410"/>
          <a:ext cx="11590986" cy="5866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9086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A4A95-ED2E-40BC-9080-9CD7E936C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>
                <a:solidFill>
                  <a:schemeClr val="tx1"/>
                </a:solidFill>
              </a:rPr>
              <a:t>Valley Program for Aging Services (VPAS)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E750DE-20E1-448E-85D6-AE82E4F014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59208"/>
              </p:ext>
            </p:extLst>
          </p:nvPr>
        </p:nvGraphicFramePr>
        <p:xfrm>
          <a:off x="838200" y="1926266"/>
          <a:ext cx="3152686" cy="4465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85317" y="2043120"/>
            <a:ext cx="2905569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/>
              <a:t>Who Are We?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Non-Profit Organization est. 1974 (AAA)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Planning District 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Serve adults 60 years and older and their caregivers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040340" y="2296618"/>
            <a:ext cx="230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35666" y="1974852"/>
            <a:ext cx="42814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What Do We Offer?</a:t>
            </a:r>
          </a:p>
          <a:p>
            <a:r>
              <a:rPr lang="en-US" i="1"/>
              <a:t>Community Based Services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Information, Assistance, Referral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Medicare Counseling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VPAS Cafes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Adult Daycare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Transportation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Health and Wellness Programs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Caregiver Support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Caregiver Respite (CCN)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r>
              <a:rPr lang="en-US" i="1"/>
              <a:t>In-home Services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Assessment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Meals on Wheels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Homemaker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/>
          </a:p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771" y="5181322"/>
            <a:ext cx="1666875" cy="14954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5626">
            <a:off x="9183934" y="1818002"/>
            <a:ext cx="2262250" cy="28691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3921">
            <a:off x="1203516" y="4138822"/>
            <a:ext cx="1992718" cy="2389690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2171692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A4A95-ED2E-40BC-9080-9CD7E936C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VPAS During the Pandemic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E750DE-20E1-448E-85D6-AE82E4F014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59208"/>
              </p:ext>
            </p:extLst>
          </p:nvPr>
        </p:nvGraphicFramePr>
        <p:xfrm>
          <a:off x="838200" y="1926266"/>
          <a:ext cx="3152686" cy="4465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2885" y="1915150"/>
            <a:ext cx="2905569" cy="4801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/>
              <a:t>What Happened?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Doors closed, services went to phone support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Meal delivery 1 day/</a:t>
            </a:r>
            <a:r>
              <a:rPr lang="en-US" err="1"/>
              <a:t>wk</a:t>
            </a: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Additional food support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Telephone Checking Program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Hygiene bags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Distribution of Masks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Activity kits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Nutrition Drinks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Emergency Groceries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Adult Undergarments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Virtual Programs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Caregiver Support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040340" y="2296618"/>
            <a:ext cx="230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89702" y="1911016"/>
            <a:ext cx="42814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Where Are We Now?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Assisting with scheduling vaccines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Planning to re-open to in person services July 2021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Increase meal deliver to 2-3 days/</a:t>
            </a:r>
            <a:r>
              <a:rPr lang="en-US" err="1"/>
              <a:t>wk</a:t>
            </a: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Implementation of RING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Gradual return of volunteers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Home visits resume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Centers re-open as Cafes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Caregiver Respite (CCN) returns to in-person visits Spring 2022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endParaRPr lang="en-US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/>
          </a:p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771" y="5181322"/>
            <a:ext cx="1666875" cy="1495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310" y="1992520"/>
            <a:ext cx="3187535" cy="408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89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A4A95-ED2E-40BC-9080-9CD7E936C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Going Forward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E750DE-20E1-448E-85D6-AE82E4F014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856666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037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CBBAD6-CDB1-44E1-AA9F-3E726A6AB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 Information</a:t>
            </a:r>
          </a:p>
        </p:txBody>
      </p:sp>
      <p:pic>
        <p:nvPicPr>
          <p:cNvPr id="23" name="Graphic 6" descr="Email">
            <a:extLst>
              <a:ext uri="{FF2B5EF4-FFF2-40B4-BE49-F238E27FC236}">
                <a16:creationId xmlns:a16="http://schemas.microsoft.com/office/drawing/2014/main" id="{1E5CF340-636C-4D3E-984E-F877EEFEC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936" y="699516"/>
            <a:ext cx="5458968" cy="5458968"/>
          </a:xfrm>
          <a:prstGeom prst="rect">
            <a:avLst/>
          </a:prstGeom>
        </p:spPr>
      </p:pic>
      <p:sp>
        <p:nvSpPr>
          <p:cNvPr id="24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C62BA-765F-4517-A9BB-144E8AD77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200">
                <a:solidFill>
                  <a:schemeClr val="tx1"/>
                </a:solidFill>
              </a:rPr>
              <a:t>Carrie Budd</a:t>
            </a:r>
          </a:p>
          <a:p>
            <a:r>
              <a:rPr lang="en-US" sz="2200">
                <a:solidFill>
                  <a:schemeClr val="tx1"/>
                </a:solidFill>
              </a:rPr>
              <a:t>Email – </a:t>
            </a:r>
            <a:r>
              <a:rPr lang="en-US" sz="2200">
                <a:solidFill>
                  <a:schemeClr val="tx1"/>
                </a:solidFill>
                <a:hlinkClick r:id="rId4"/>
              </a:rPr>
              <a:t>cbudd@brcliving.org</a:t>
            </a:r>
            <a:endParaRPr lang="en-US" sz="2200">
              <a:solidFill>
                <a:schemeClr val="tx1"/>
              </a:solidFill>
            </a:endParaRPr>
          </a:p>
          <a:p>
            <a:r>
              <a:rPr lang="en-US" sz="2200">
                <a:solidFill>
                  <a:schemeClr val="tx1"/>
                </a:solidFill>
              </a:rPr>
              <a:t>Phone – 540-828-2509</a:t>
            </a:r>
          </a:p>
          <a:p>
            <a:endParaRPr lang="en-US" sz="2200">
              <a:solidFill>
                <a:schemeClr val="tx1"/>
              </a:solidFill>
            </a:endParaRPr>
          </a:p>
          <a:p>
            <a:r>
              <a:rPr lang="en-US" sz="2200">
                <a:solidFill>
                  <a:schemeClr val="tx1"/>
                </a:solidFill>
              </a:rPr>
              <a:t>Beth Bland</a:t>
            </a:r>
          </a:p>
          <a:p>
            <a:r>
              <a:rPr lang="en-US" sz="2200">
                <a:solidFill>
                  <a:schemeClr val="tx1"/>
                </a:solidFill>
              </a:rPr>
              <a:t>Email – </a:t>
            </a:r>
            <a:r>
              <a:rPr lang="en-US" sz="2200">
                <a:solidFill>
                  <a:schemeClr val="tx1"/>
                </a:solidFill>
                <a:hlinkClick r:id="rId5"/>
              </a:rPr>
              <a:t>Beth@vpas.info</a:t>
            </a:r>
            <a:endParaRPr lang="en-US" sz="2200">
              <a:solidFill>
                <a:schemeClr val="tx1"/>
              </a:solidFill>
            </a:endParaRPr>
          </a:p>
          <a:p>
            <a:r>
              <a:rPr lang="en-US" sz="2200">
                <a:solidFill>
                  <a:schemeClr val="tx1"/>
                </a:solidFill>
              </a:rPr>
              <a:t>Phone – 540-615-5341</a:t>
            </a:r>
          </a:p>
          <a:p>
            <a:pPr algn="ctr"/>
            <a:r>
              <a:rPr lang="en-US" sz="2400"/>
              <a:t>Tune into to “Issues in Aging” 550 am / 92.1 FM</a:t>
            </a:r>
          </a:p>
          <a:p>
            <a:pPr marL="0" indent="0" algn="ctr">
              <a:buNone/>
            </a:pPr>
            <a:r>
              <a:rPr lang="en-US" sz="2400"/>
              <a:t>   4</a:t>
            </a:r>
            <a:r>
              <a:rPr lang="en-US" sz="2400" baseline="30000"/>
              <a:t>th</a:t>
            </a:r>
            <a:r>
              <a:rPr lang="en-US" sz="2400"/>
              <a:t> Monday of each month, 9:15 am</a:t>
            </a:r>
          </a:p>
          <a:p>
            <a:endParaRPr lang="en-US" sz="2200">
              <a:solidFill>
                <a:schemeClr val="tx1"/>
              </a:solidFill>
            </a:endParaRPr>
          </a:p>
          <a:p>
            <a:endParaRPr lang="en-US" sz="2200">
              <a:solidFill>
                <a:schemeClr val="tx1"/>
              </a:solidFill>
            </a:endParaRPr>
          </a:p>
          <a:p>
            <a:endParaRPr lang="en-US" sz="2200">
              <a:solidFill>
                <a:schemeClr val="tx1"/>
              </a:solidFill>
            </a:endParaRPr>
          </a:p>
          <a:p>
            <a:pPr marL="0"/>
            <a:endParaRPr lang="en-US" sz="2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7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4D313860-A922-4FA4-B5E2-E8871F105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E4F31-A346-4BA4-98DB-7C19054C9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753626"/>
            <a:ext cx="5334930" cy="300414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Beth Bland</a:t>
            </a:r>
            <a:br>
              <a:rPr 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Director of Senior Services Harrisonburg, Rockingham County</a:t>
            </a:r>
            <a:br>
              <a:rPr lang="en-US" sz="2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&amp; Development, Marketing, and Communications Director</a:t>
            </a:r>
            <a:br>
              <a:rPr lang="en-US" sz="2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VPAS</a:t>
            </a:r>
            <a:br>
              <a:rPr lang="en-US" sz="2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2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Carrie Budd</a:t>
            </a:r>
            <a:endParaRPr lang="en-US" sz="24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A5066-9917-41AA-9A0F-1941FF3A7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5" y="3849845"/>
            <a:ext cx="5334931" cy="218921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Vice President for Development and Community Relations</a:t>
            </a:r>
          </a:p>
          <a:p>
            <a:pPr algn="ctr"/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Bridgewater Retirement Community</a:t>
            </a:r>
          </a:p>
          <a:p>
            <a:pPr algn="ctr"/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FD0FBFA-B43E-40C1-A6E4-B8823417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4341" y="1164128"/>
            <a:ext cx="569514" cy="569514"/>
          </a:xfrm>
          <a:prstGeom prst="ellipse">
            <a:avLst/>
          </a:prstGeom>
          <a:noFill/>
          <a:ln w="101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499ACE06-2742-4366-B8DD-B1D27F4F3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2879" y="0"/>
            <a:ext cx="2123415" cy="1422481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Picture Placeholder 8" descr="A child smiling at the camera&#10;&#10;Description automatically generated">
            <a:extLst>
              <a:ext uri="{FF2B5EF4-FFF2-40B4-BE49-F238E27FC236}">
                <a16:creationId xmlns:a16="http://schemas.microsoft.com/office/drawing/2014/main" id="{8D32D7F3-C04B-4FA1-9B53-0EC4B11D31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" r="3" b="30877"/>
          <a:stretch/>
        </p:blipFill>
        <p:spPr>
          <a:xfrm>
            <a:off x="6610266" y="2150583"/>
            <a:ext cx="3240592" cy="324059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5" name="Picture 4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C1EB951E-845F-4889-A44E-E23D0D7334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6076"/>
          <a:stretch/>
        </p:blipFill>
        <p:spPr>
          <a:xfrm>
            <a:off x="9490670" y="10"/>
            <a:ext cx="2701330" cy="2860786"/>
          </a:xfrm>
          <a:custGeom>
            <a:avLst/>
            <a:gdLst/>
            <a:ahLst/>
            <a:cxnLst/>
            <a:rect l="l" t="t" r="r" b="b"/>
            <a:pathLst>
              <a:path w="2701330" h="2860796">
                <a:moveTo>
                  <a:pt x="1381637" y="0"/>
                </a:moveTo>
                <a:lnTo>
                  <a:pt x="1481685" y="0"/>
                </a:lnTo>
                <a:lnTo>
                  <a:pt x="1578040" y="4866"/>
                </a:lnTo>
                <a:cubicBezTo>
                  <a:pt x="2059323" y="53742"/>
                  <a:pt x="2470132" y="341007"/>
                  <a:pt x="2690528" y="746720"/>
                </a:cubicBezTo>
                <a:lnTo>
                  <a:pt x="2701330" y="769143"/>
                </a:lnTo>
                <a:lnTo>
                  <a:pt x="2701330" y="2089127"/>
                </a:lnTo>
                <a:lnTo>
                  <a:pt x="2690528" y="2111550"/>
                </a:lnTo>
                <a:cubicBezTo>
                  <a:pt x="2448092" y="2557835"/>
                  <a:pt x="1975257" y="2860796"/>
                  <a:pt x="1431661" y="2860796"/>
                </a:cubicBezTo>
                <a:cubicBezTo>
                  <a:pt x="640976" y="2860796"/>
                  <a:pt x="0" y="2219820"/>
                  <a:pt x="0" y="1429135"/>
                </a:cubicBezTo>
                <a:cubicBezTo>
                  <a:pt x="0" y="687868"/>
                  <a:pt x="563358" y="78181"/>
                  <a:pt x="1285282" y="4866"/>
                </a:cubicBezTo>
                <a:close/>
              </a:path>
            </a:pathLst>
          </a:cu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054EDF5-7644-4A95-AB88-057FAB414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605035" y="3681981"/>
            <a:ext cx="0" cy="1597708"/>
          </a:xfrm>
          <a:prstGeom prst="line">
            <a:avLst/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6802AE7A-B0C7-496D-940B-0E6C6ECC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29646" y="3416839"/>
            <a:ext cx="662355" cy="1616463"/>
          </a:xfrm>
          <a:custGeom>
            <a:avLst/>
            <a:gdLst>
              <a:gd name="connsiteX0" fmla="*/ 662355 w 662355"/>
              <a:gd name="connsiteY0" fmla="*/ 0 h 1616463"/>
              <a:gd name="connsiteX1" fmla="*/ 662355 w 662355"/>
              <a:gd name="connsiteY1" fmla="*/ 1616463 h 1616463"/>
              <a:gd name="connsiteX2" fmla="*/ 658212 w 662355"/>
              <a:gd name="connsiteY2" fmla="*/ 1615830 h 1616463"/>
              <a:gd name="connsiteX3" fmla="*/ 0 w 662355"/>
              <a:gd name="connsiteY3" fmla="*/ 808231 h 1616463"/>
              <a:gd name="connsiteX4" fmla="*/ 658212 w 662355"/>
              <a:gd name="connsiteY4" fmla="*/ 632 h 161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355" h="1616463">
                <a:moveTo>
                  <a:pt x="662355" y="0"/>
                </a:moveTo>
                <a:lnTo>
                  <a:pt x="662355" y="1616463"/>
                </a:lnTo>
                <a:lnTo>
                  <a:pt x="658212" y="1615830"/>
                </a:lnTo>
                <a:cubicBezTo>
                  <a:pt x="282572" y="1538963"/>
                  <a:pt x="0" y="1206596"/>
                  <a:pt x="0" y="808231"/>
                </a:cubicBezTo>
                <a:cubicBezTo>
                  <a:pt x="0" y="409866"/>
                  <a:pt x="282572" y="77499"/>
                  <a:pt x="658212" y="632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22DD1B47-C36B-4A09-A1B5-80A512623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29646" y="3416839"/>
            <a:ext cx="662355" cy="1616463"/>
          </a:xfrm>
          <a:custGeom>
            <a:avLst/>
            <a:gdLst>
              <a:gd name="connsiteX0" fmla="*/ 662355 w 662355"/>
              <a:gd name="connsiteY0" fmla="*/ 0 h 1616463"/>
              <a:gd name="connsiteX1" fmla="*/ 662355 w 662355"/>
              <a:gd name="connsiteY1" fmla="*/ 1616463 h 1616463"/>
              <a:gd name="connsiteX2" fmla="*/ 658212 w 662355"/>
              <a:gd name="connsiteY2" fmla="*/ 1615830 h 1616463"/>
              <a:gd name="connsiteX3" fmla="*/ 0 w 662355"/>
              <a:gd name="connsiteY3" fmla="*/ 808231 h 1616463"/>
              <a:gd name="connsiteX4" fmla="*/ 658212 w 662355"/>
              <a:gd name="connsiteY4" fmla="*/ 632 h 161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355" h="1616463">
                <a:moveTo>
                  <a:pt x="662355" y="0"/>
                </a:moveTo>
                <a:lnTo>
                  <a:pt x="662355" y="1616463"/>
                </a:lnTo>
                <a:lnTo>
                  <a:pt x="658212" y="1615830"/>
                </a:lnTo>
                <a:cubicBezTo>
                  <a:pt x="282572" y="1538963"/>
                  <a:pt x="0" y="1206596"/>
                  <a:pt x="0" y="808231"/>
                </a:cubicBezTo>
                <a:cubicBezTo>
                  <a:pt x="0" y="409866"/>
                  <a:pt x="282572" y="77499"/>
                  <a:pt x="658212" y="632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ECD5C35-80E8-449F-8C7F-64975DE63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2879" y="6306952"/>
            <a:ext cx="1454378" cy="551049"/>
          </a:xfrm>
          <a:custGeom>
            <a:avLst/>
            <a:gdLst>
              <a:gd name="connsiteX0" fmla="*/ 780476 w 1560952"/>
              <a:gd name="connsiteY0" fmla="*/ 0 h 591429"/>
              <a:gd name="connsiteX1" fmla="*/ 1525548 w 1560952"/>
              <a:gd name="connsiteY1" fmla="*/ 480469 h 591429"/>
              <a:gd name="connsiteX2" fmla="*/ 1560952 w 1560952"/>
              <a:gd name="connsiteY2" fmla="*/ 591429 h 591429"/>
              <a:gd name="connsiteX3" fmla="*/ 0 w 1560952"/>
              <a:gd name="connsiteY3" fmla="*/ 591429 h 591429"/>
              <a:gd name="connsiteX4" fmla="*/ 35404 w 1560952"/>
              <a:gd name="connsiteY4" fmla="*/ 480469 h 591429"/>
              <a:gd name="connsiteX5" fmla="*/ 780476 w 1560952"/>
              <a:gd name="connsiteY5" fmla="*/ 0 h 59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0952" h="591429">
                <a:moveTo>
                  <a:pt x="780476" y="0"/>
                </a:moveTo>
                <a:cubicBezTo>
                  <a:pt x="1115417" y="0"/>
                  <a:pt x="1402793" y="198118"/>
                  <a:pt x="1525548" y="480469"/>
                </a:cubicBezTo>
                <a:lnTo>
                  <a:pt x="1560952" y="591429"/>
                </a:lnTo>
                <a:lnTo>
                  <a:pt x="0" y="591429"/>
                </a:lnTo>
                <a:lnTo>
                  <a:pt x="35404" y="480469"/>
                </a:lnTo>
                <a:cubicBezTo>
                  <a:pt x="158159" y="198118"/>
                  <a:pt x="445536" y="0"/>
                  <a:pt x="7804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B998F233-1684-4EF1-9F9C-0F8EA27B0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61598">
            <a:off x="6908614" y="5665643"/>
            <a:ext cx="1780023" cy="1237913"/>
          </a:xfrm>
          <a:custGeom>
            <a:avLst/>
            <a:gdLst>
              <a:gd name="connsiteX0" fmla="*/ 1585229 w 1780023"/>
              <a:gd name="connsiteY0" fmla="*/ 764759 h 1237913"/>
              <a:gd name="connsiteX1" fmla="*/ 1623024 w 1780023"/>
              <a:gd name="connsiteY1" fmla="*/ 792810 h 1237913"/>
              <a:gd name="connsiteX2" fmla="*/ 1777614 w 1780023"/>
              <a:gd name="connsiteY2" fmla="*/ 1157141 h 1237913"/>
              <a:gd name="connsiteX3" fmla="*/ 1733799 w 1780023"/>
              <a:gd name="connsiteY3" fmla="*/ 1235532 h 1237913"/>
              <a:gd name="connsiteX4" fmla="*/ 1716464 w 1780023"/>
              <a:gd name="connsiteY4" fmla="*/ 1237722 h 1237913"/>
              <a:gd name="connsiteX5" fmla="*/ 1716464 w 1780023"/>
              <a:gd name="connsiteY5" fmla="*/ 1237913 h 1237913"/>
              <a:gd name="connsiteX6" fmla="*/ 1655409 w 1780023"/>
              <a:gd name="connsiteY6" fmla="*/ 1191717 h 1237913"/>
              <a:gd name="connsiteX7" fmla="*/ 1513200 w 1780023"/>
              <a:gd name="connsiteY7" fmla="*/ 856627 h 1237913"/>
              <a:gd name="connsiteX8" fmla="*/ 1538499 w 1780023"/>
              <a:gd name="connsiteY8" fmla="*/ 770415 h 1237913"/>
              <a:gd name="connsiteX9" fmla="*/ 1585229 w 1780023"/>
              <a:gd name="connsiteY9" fmla="*/ 764759 h 1237913"/>
              <a:gd name="connsiteX10" fmla="*/ 933455 w 1780023"/>
              <a:gd name="connsiteY10" fmla="*/ 161308 h 1237913"/>
              <a:gd name="connsiteX11" fmla="*/ 957797 w 1780023"/>
              <a:gd name="connsiteY11" fmla="*/ 167970 h 1237913"/>
              <a:gd name="connsiteX12" fmla="*/ 1286982 w 1780023"/>
              <a:gd name="connsiteY12" fmla="*/ 387616 h 1237913"/>
              <a:gd name="connsiteX13" fmla="*/ 1293725 w 1780023"/>
              <a:gd name="connsiteY13" fmla="*/ 477075 h 1237913"/>
              <a:gd name="connsiteX14" fmla="*/ 1245453 w 1780023"/>
              <a:gd name="connsiteY14" fmla="*/ 499154 h 1237913"/>
              <a:gd name="connsiteX15" fmla="*/ 1245167 w 1780023"/>
              <a:gd name="connsiteY15" fmla="*/ 499154 h 1237913"/>
              <a:gd name="connsiteX16" fmla="*/ 1203638 w 1780023"/>
              <a:gd name="connsiteY16" fmla="*/ 484104 h 1237913"/>
              <a:gd name="connsiteX17" fmla="*/ 900647 w 1780023"/>
              <a:gd name="connsiteY17" fmla="*/ 281508 h 1237913"/>
              <a:gd name="connsiteX18" fmla="*/ 872454 w 1780023"/>
              <a:gd name="connsiteY18" fmla="*/ 196164 h 1237913"/>
              <a:gd name="connsiteX19" fmla="*/ 933455 w 1780023"/>
              <a:gd name="connsiteY19" fmla="*/ 161308 h 1237913"/>
              <a:gd name="connsiteX20" fmla="*/ 454020 w 1780023"/>
              <a:gd name="connsiteY20" fmla="*/ 13474 h 1237913"/>
              <a:gd name="connsiteX21" fmla="*/ 477919 w 1780023"/>
              <a:gd name="connsiteY21" fmla="*/ 21437 h 1237913"/>
              <a:gd name="connsiteX22" fmla="*/ 509236 w 1780023"/>
              <a:gd name="connsiteY22" fmla="*/ 84182 h 1237913"/>
              <a:gd name="connsiteX23" fmla="*/ 445829 w 1780023"/>
              <a:gd name="connsiteY23" fmla="*/ 139871 h 1237913"/>
              <a:gd name="connsiteX24" fmla="*/ 437447 w 1780023"/>
              <a:gd name="connsiteY24" fmla="*/ 139395 h 1237913"/>
              <a:gd name="connsiteX25" fmla="*/ 73211 w 1780023"/>
              <a:gd name="connsiteY25" fmla="*/ 137204 h 1237913"/>
              <a:gd name="connsiteX26" fmla="*/ 749 w 1780023"/>
              <a:gd name="connsiteY26" fmla="*/ 84082 h 1237913"/>
              <a:gd name="connsiteX27" fmla="*/ 53871 w 1780023"/>
              <a:gd name="connsiteY27" fmla="*/ 11621 h 1237913"/>
              <a:gd name="connsiteX28" fmla="*/ 58352 w 1780023"/>
              <a:gd name="connsiteY28" fmla="*/ 11093 h 1237913"/>
              <a:gd name="connsiteX29" fmla="*/ 454020 w 1780023"/>
              <a:gd name="connsiteY29" fmla="*/ 13474 h 123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0023" h="1237913"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933455" y="161308"/>
                </a:moveTo>
                <a:cubicBezTo>
                  <a:pt x="941692" y="161854"/>
                  <a:pt x="949959" y="164024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49"/>
                  <a:pt x="908742" y="159670"/>
                  <a:pt x="933455" y="161308"/>
                </a:cubicBezTo>
                <a:close/>
                <a:moveTo>
                  <a:pt x="454020" y="13474"/>
                </a:moveTo>
                <a:cubicBezTo>
                  <a:pt x="462713" y="14543"/>
                  <a:pt x="470778" y="17324"/>
                  <a:pt x="477919" y="21437"/>
                </a:cubicBez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1A4A4089-D056-4220-9E48-9C1A6B506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3358" y="5835650"/>
            <a:ext cx="2358642" cy="1022351"/>
          </a:xfrm>
          <a:custGeom>
            <a:avLst/>
            <a:gdLst>
              <a:gd name="connsiteX0" fmla="*/ 61913 w 2358642"/>
              <a:gd name="connsiteY0" fmla="*/ 0 h 1022351"/>
              <a:gd name="connsiteX1" fmla="*/ 2358642 w 2358642"/>
              <a:gd name="connsiteY1" fmla="*/ 0 h 1022351"/>
              <a:gd name="connsiteX2" fmla="*/ 2358642 w 2358642"/>
              <a:gd name="connsiteY2" fmla="*/ 123825 h 1022351"/>
              <a:gd name="connsiteX3" fmla="*/ 123825 w 2358642"/>
              <a:gd name="connsiteY3" fmla="*/ 123825 h 1022351"/>
              <a:gd name="connsiteX4" fmla="*/ 123825 w 2358642"/>
              <a:gd name="connsiteY4" fmla="*/ 1022351 h 1022351"/>
              <a:gd name="connsiteX5" fmla="*/ 0 w 2358642"/>
              <a:gd name="connsiteY5" fmla="*/ 1022351 h 1022351"/>
              <a:gd name="connsiteX6" fmla="*/ 0 w 2358642"/>
              <a:gd name="connsiteY6" fmla="*/ 61913 h 1022351"/>
              <a:gd name="connsiteX7" fmla="*/ 61913 w 2358642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8642" h="1022351">
                <a:moveTo>
                  <a:pt x="61913" y="0"/>
                </a:moveTo>
                <a:lnTo>
                  <a:pt x="2358642" y="0"/>
                </a:lnTo>
                <a:lnTo>
                  <a:pt x="2358642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5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1FC13-7695-4735-ACFD-80C7FF98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Project Background – Senior Community Needs Assessment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9211373-E1CC-4E28-B9CE-C76B6A9BCF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787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625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A21CA-DF1A-438E-A0E4-0EB74E6AE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8F0C6-E24B-4C94-8A3D-2F842348E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/>
              <a:t>To better understand and prioritize the needs of older adults and their families in</a:t>
            </a:r>
          </a:p>
          <a:p>
            <a:pPr marL="0" indent="0" algn="ctr">
              <a:buNone/>
            </a:pPr>
            <a:r>
              <a:rPr lang="en-US" b="1"/>
              <a:t>Rockingham and Augusta Counties and the City of Harrisonburg, Virginia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39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A40E5-3F46-4BBF-96C0-FE6442766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32608-988B-49FE-984E-6D5041BFC3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Secondary Data – Information from Resources such as: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U.S. Census Bureau, Centers for Disease Control and Prevention, Centers for Medicare and Medicaid, Community Commons, and The Nielsen Company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80FF6B-2BD6-4140-8AC2-FF377EB57C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Key Informant Survey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June/July 2019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83 Online Survey Completions</a:t>
            </a:r>
          </a:p>
          <a:p>
            <a:pPr lvl="0"/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Older Adult Community Survey</a:t>
            </a:r>
            <a:endParaRPr lang="en-US">
              <a:sym typeface="Montserrat"/>
            </a:endParaRPr>
          </a:p>
          <a:p>
            <a:pPr lvl="1"/>
            <a:r>
              <a:rPr lang="en-US">
                <a:solidFill>
                  <a:schemeClr val="tx1"/>
                </a:solidFill>
                <a:sym typeface="Montserrat"/>
              </a:rPr>
              <a:t>August – October 2019</a:t>
            </a:r>
          </a:p>
          <a:p>
            <a:pPr lvl="1"/>
            <a:r>
              <a:rPr lang="en-US">
                <a:solidFill>
                  <a:schemeClr val="tx1"/>
                </a:solidFill>
                <a:sym typeface="Montserrat"/>
              </a:rPr>
              <a:t>752 Survey Completions</a:t>
            </a:r>
          </a:p>
          <a:p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Caregiver Feedback</a:t>
            </a:r>
          </a:p>
          <a:p>
            <a:pPr lvl="1"/>
            <a:r>
              <a:rPr lang="en-US">
                <a:solidFill>
                  <a:schemeClr val="tx1"/>
                </a:solidFill>
                <a:sym typeface="Montserrat"/>
              </a:rPr>
              <a:t>September/October 2019</a:t>
            </a:r>
          </a:p>
          <a:p>
            <a:pPr lvl="1"/>
            <a:r>
              <a:rPr lang="en-US">
                <a:solidFill>
                  <a:schemeClr val="tx1"/>
                </a:solidFill>
                <a:sym typeface="Montserrat"/>
              </a:rPr>
              <a:t>93 Survey Completions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03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77D5E2-AA59-4C85-845D-565E7243B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Key Findings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B2EA7-9A33-4051-8C6E-E24113175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Affordable Housing</a:t>
            </a:r>
          </a:p>
          <a:p>
            <a:r>
              <a:rPr lang="en-US">
                <a:solidFill>
                  <a:schemeClr val="tx1"/>
                </a:solidFill>
              </a:rPr>
              <a:t>Social Isolation</a:t>
            </a:r>
          </a:p>
          <a:p>
            <a:r>
              <a:rPr lang="en-US">
                <a:solidFill>
                  <a:schemeClr val="tx1"/>
                </a:solidFill>
              </a:rPr>
              <a:t>Navigating the Healthcare System</a:t>
            </a:r>
          </a:p>
        </p:txBody>
      </p:sp>
    </p:spTree>
    <p:extLst>
      <p:ext uri="{BB962C8B-B14F-4D97-AF65-F5344CB8AC3E}">
        <p14:creationId xmlns:p14="http://schemas.microsoft.com/office/powerpoint/2010/main" val="2689176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F0E6A-4ED5-40F8-B284-19ABD1F86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Secondary Data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7DE2C-F61E-4E2E-B9CB-206C237BB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000">
                <a:solidFill>
                  <a:schemeClr val="tx1"/>
                </a:solidFill>
              </a:rPr>
              <a:t>By </a:t>
            </a:r>
            <a:r>
              <a:rPr lang="en-US" sz="2000" b="1">
                <a:solidFill>
                  <a:schemeClr val="tx1"/>
                </a:solidFill>
              </a:rPr>
              <a:t>2024</a:t>
            </a:r>
            <a:r>
              <a:rPr lang="en-US" sz="2000">
                <a:solidFill>
                  <a:schemeClr val="tx1"/>
                </a:solidFill>
              </a:rPr>
              <a:t>, 65 and older adults will account for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000">
              <a:solidFill>
                <a:schemeClr val="tx1"/>
              </a:solidFill>
            </a:endParaRPr>
          </a:p>
          <a:p>
            <a:pPr marL="0" lvl="0">
              <a:spcBef>
                <a:spcPts val="0"/>
              </a:spcBef>
            </a:pPr>
            <a:r>
              <a:rPr lang="en-US" sz="2000" b="1">
                <a:solidFill>
                  <a:schemeClr val="tx1"/>
                </a:solidFill>
              </a:rPr>
              <a:t>24%</a:t>
            </a:r>
            <a:r>
              <a:rPr lang="en-US" sz="2000">
                <a:solidFill>
                  <a:schemeClr val="tx1"/>
                </a:solidFill>
              </a:rPr>
              <a:t> of the population in Augusta County</a:t>
            </a:r>
          </a:p>
          <a:p>
            <a:pPr marL="0" lvl="0">
              <a:spcBef>
                <a:spcPts val="0"/>
              </a:spcBef>
            </a:pPr>
            <a:r>
              <a:rPr lang="en-US" sz="2000" b="1">
                <a:solidFill>
                  <a:schemeClr val="tx1"/>
                </a:solidFill>
              </a:rPr>
              <a:t>22% </a:t>
            </a:r>
            <a:r>
              <a:rPr lang="en-US" sz="2000">
                <a:solidFill>
                  <a:schemeClr val="tx1"/>
                </a:solidFill>
              </a:rPr>
              <a:t>in Rockingham County</a:t>
            </a:r>
          </a:p>
          <a:p>
            <a:pPr marL="0" lvl="0">
              <a:spcBef>
                <a:spcPts val="0"/>
              </a:spcBef>
            </a:pPr>
            <a:r>
              <a:rPr lang="en-US" sz="2000" b="1">
                <a:solidFill>
                  <a:schemeClr val="tx1"/>
                </a:solidFill>
              </a:rPr>
              <a:t>10%</a:t>
            </a:r>
            <a:r>
              <a:rPr lang="en-US" sz="2000">
                <a:solidFill>
                  <a:schemeClr val="tx1"/>
                </a:solidFill>
              </a:rPr>
              <a:t> in Harrisonburg(closer to 20% without JMU)</a:t>
            </a:r>
          </a:p>
          <a:p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7" name="Picture 4" descr="Grayscale Photo of Man Wearing Coat Holding Cane">
            <a:extLst>
              <a:ext uri="{FF2B5EF4-FFF2-40B4-BE49-F238E27FC236}">
                <a16:creationId xmlns:a16="http://schemas.microsoft.com/office/drawing/2014/main" id="{A750F506-DD74-4CF6-815B-37BC921D338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8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888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4E34E-AF82-49A3-9CC7-9A7B198DF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>
                <a:solidFill>
                  <a:schemeClr val="tx1"/>
                </a:solidFill>
              </a:rPr>
              <a:t>2020 ALICE Study Findings</a:t>
            </a:r>
            <a:br>
              <a:rPr lang="en-US" sz="3300">
                <a:solidFill>
                  <a:schemeClr val="tx1"/>
                </a:solidFill>
              </a:rPr>
            </a:br>
            <a:r>
              <a:rPr lang="en-US" sz="3300">
                <a:solidFill>
                  <a:schemeClr val="tx1"/>
                </a:solidFill>
              </a:rPr>
              <a:t>Older Adult Population Below 100% Poverty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4F965D-FA68-4CA5-A8DE-06803E937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32" y="476573"/>
            <a:ext cx="3425737" cy="3774916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043083-66A9-4326-BF4C-E284A6C20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49193" y="476573"/>
            <a:ext cx="3293614" cy="37749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AB92B5-2F7D-4318-B9C5-B4B446920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626173"/>
            <a:ext cx="3553968" cy="347571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AE7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434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ysClr val="window" lastClr="FFFFFF"/>
      </a:lt1>
      <a:dk2>
        <a:srgbClr val="5A481C"/>
      </a:dk2>
      <a:lt2>
        <a:srgbClr val="FFFFFF"/>
      </a:lt2>
      <a:accent1>
        <a:srgbClr val="EE2B74"/>
      </a:accent1>
      <a:accent2>
        <a:srgbClr val="8DC63F"/>
      </a:accent2>
      <a:accent3>
        <a:srgbClr val="F8971D"/>
      </a:accent3>
      <a:accent4>
        <a:srgbClr val="F8971D"/>
      </a:accent4>
      <a:accent5>
        <a:srgbClr val="419BB9"/>
      </a:accent5>
      <a:accent6>
        <a:srgbClr val="8C9F2A"/>
      </a:accent6>
      <a:hlink>
        <a:srgbClr val="00AD98"/>
      </a:hlink>
      <a:folHlink>
        <a:srgbClr val="00AD98"/>
      </a:folHlink>
    </a:clrScheme>
    <a:fontScheme name="Custom 1">
      <a:majorFont>
        <a:latin typeface="Helvetica LT Pro Black Cond"/>
        <a:ea typeface=""/>
        <a:cs typeface=""/>
      </a:majorFont>
      <a:minorFont>
        <a:latin typeface="Helvetica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A8659D02B8D643BE52D6E29629754C" ma:contentTypeVersion="15" ma:contentTypeDescription="Create a new document." ma:contentTypeScope="" ma:versionID="c9bbae07fc0883ce70501ef784dc9844">
  <xsd:schema xmlns:xsd="http://www.w3.org/2001/XMLSchema" xmlns:xs="http://www.w3.org/2001/XMLSchema" xmlns:p="http://schemas.microsoft.com/office/2006/metadata/properties" xmlns:ns1="http://schemas.microsoft.com/sharepoint/v3" xmlns:ns3="6e1c0f13-65ec-47cc-a915-07049f6b056e" xmlns:ns4="4174d3b8-254b-4b38-9a2f-9f80acb7b2a4" targetNamespace="http://schemas.microsoft.com/office/2006/metadata/properties" ma:root="true" ma:fieldsID="c4cd03a20225c3b210fe13ab220b6cd1" ns1:_="" ns3:_="" ns4:_="">
    <xsd:import namespace="http://schemas.microsoft.com/sharepoint/v3"/>
    <xsd:import namespace="6e1c0f13-65ec-47cc-a915-07049f6b056e"/>
    <xsd:import namespace="4174d3b8-254b-4b38-9a2f-9f80acb7b2a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c0f13-65ec-47cc-a915-07049f6b056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4d3b8-254b-4b38-9a2f-9f80acb7b2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468AC8-A086-49EE-A2C7-FE878289A835}">
  <ds:schemaRefs>
    <ds:schemaRef ds:uri="4174d3b8-254b-4b38-9a2f-9f80acb7b2a4"/>
    <ds:schemaRef ds:uri="6e1c0f13-65ec-47cc-a915-07049f6b05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8AFB001-F7A1-4468-B000-BB2E2128AAA6}">
  <ds:schemaRefs>
    <ds:schemaRef ds:uri="4174d3b8-254b-4b38-9a2f-9f80acb7b2a4"/>
    <ds:schemaRef ds:uri="6e1c0f13-65ec-47cc-a915-07049f6b056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73BEA4C-5434-4F70-86A7-B3AEA99274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26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The Aging Experience in Our Community</vt:lpstr>
      <vt:lpstr>BRC Speakers Bureau</vt:lpstr>
      <vt:lpstr>Beth Bland  Director of Senior Services Harrisonburg, Rockingham County &amp; Development, Marketing, and Communications Director VPAS  Carrie Budd</vt:lpstr>
      <vt:lpstr>Project Background – Senior Community Needs Assessment</vt:lpstr>
      <vt:lpstr>Project Goal</vt:lpstr>
      <vt:lpstr>Project Data Sources</vt:lpstr>
      <vt:lpstr>Key Findings</vt:lpstr>
      <vt:lpstr>Secondary Data Findings</vt:lpstr>
      <vt:lpstr>2020 ALICE Study Findings Older Adult Population Below 100% Poverty Level</vt:lpstr>
      <vt:lpstr>Demographic  Highlights </vt:lpstr>
      <vt:lpstr>Overview: Key Informant Survey </vt:lpstr>
      <vt:lpstr>Most Significant Barriers to Health Care According to Key Informants</vt:lpstr>
      <vt:lpstr>Missing/Lacking  Services</vt:lpstr>
      <vt:lpstr>Top 5 Most Pressing Issues</vt:lpstr>
      <vt:lpstr>Overview: Community Survey</vt:lpstr>
      <vt:lpstr>PowerPoint Presentation</vt:lpstr>
      <vt:lpstr>PowerPoint Presentation</vt:lpstr>
      <vt:lpstr>PowerPoint Presentation</vt:lpstr>
      <vt:lpstr>PowerPoint Presentation</vt:lpstr>
      <vt:lpstr>Least Accessible Healthcare Services</vt:lpstr>
      <vt:lpstr>Overview: Caregiver Survey</vt:lpstr>
      <vt:lpstr>Most Pressing Issues According to Caregivers</vt:lpstr>
      <vt:lpstr>Valley Program for Aging Services (VPAS)</vt:lpstr>
      <vt:lpstr>VPAS During the Pandemic</vt:lpstr>
      <vt:lpstr>Going Forward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Community Needs Assessment</dc:title>
  <dc:creator>Carrie Budd</dc:creator>
  <cp:revision>1</cp:revision>
  <dcterms:created xsi:type="dcterms:W3CDTF">2020-11-19T18:00:21Z</dcterms:created>
  <dcterms:modified xsi:type="dcterms:W3CDTF">2021-04-13T16:11:40Z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0x01010012A8659D02B8D643BE52D6E29629754C</vt:lpwstr>
  </property>
</Properties>
</file>